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6"/>
  </p:notesMasterIdLst>
  <p:sldIdLst>
    <p:sldId id="449" r:id="rId5"/>
    <p:sldId id="316" r:id="rId6"/>
    <p:sldId id="369" r:id="rId7"/>
    <p:sldId id="364" r:id="rId8"/>
    <p:sldId id="455" r:id="rId9"/>
    <p:sldId id="466" r:id="rId10"/>
    <p:sldId id="452" r:id="rId11"/>
    <p:sldId id="465" r:id="rId12"/>
    <p:sldId id="459" r:id="rId13"/>
    <p:sldId id="318" r:id="rId14"/>
    <p:sldId id="361" r:id="rId15"/>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F2AB676-62EF-2E75-E918-8B3581A3A392}" name="Douwe Hoeksema" initials="DH" userId="S::hoeksema@streefkerk.legal::170b4eb1-907f-4574-8360-011332174a60" providerId="AD"/>
  <p188:author id="{868E46FA-27A8-0FC3-52C7-E0CE56F54AA6}" name="Jochem Streefkerk" initials="JS" userId="S::streefkerk@streefkerk.legal::3ff93752-9f16-4550-94c8-4626f11bf20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8121"/>
    <a:srgbClr val="CB2F93"/>
    <a:srgbClr val="7F7F7F"/>
    <a:srgbClr val="194A80"/>
    <a:srgbClr val="7030A0"/>
    <a:srgbClr val="C00000"/>
    <a:srgbClr val="D8117E"/>
    <a:srgbClr val="E8EEF4"/>
    <a:srgbClr val="FCEBF3"/>
    <a:srgbClr val="B7C1D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F880309-A7C5-2C77-13D4-988E98A6ABBD}" v="165" dt="2024-03-25T09:40:11.453"/>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Stijl, licht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Stijl, licht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Stijl, gemiddeld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471"/>
    <p:restoredTop sz="94719"/>
  </p:normalViewPr>
  <p:slideViewPr>
    <p:cSldViewPr snapToGrid="0">
      <p:cViewPr varScale="1">
        <p:scale>
          <a:sx n="62" d="100"/>
          <a:sy n="62" d="100"/>
        </p:scale>
        <p:origin x="1116"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79CACD-6580-BF40-8274-1D2EC711B794}" type="datetimeFigureOut">
              <a:rPr lang="nl-NL" smtClean="0"/>
              <a:t>26-3-2024</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4894DCB-E055-8B45-9CFC-415ECC526FCF}" type="slidenum">
              <a:rPr lang="nl-NL" smtClean="0"/>
              <a:t>‹nr.›</a:t>
            </a:fld>
            <a:endParaRPr lang="nl-NL"/>
          </a:p>
        </p:txBody>
      </p:sp>
    </p:spTree>
    <p:extLst>
      <p:ext uri="{BB962C8B-B14F-4D97-AF65-F5344CB8AC3E}">
        <p14:creationId xmlns:p14="http://schemas.microsoft.com/office/powerpoint/2010/main" val="31146116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14894DCB-E055-8B45-9CFC-415ECC526FCF}" type="slidenum">
              <a:rPr lang="nl-NL" smtClean="0"/>
              <a:t>2</a:t>
            </a:fld>
            <a:endParaRPr lang="nl-NL"/>
          </a:p>
        </p:txBody>
      </p:sp>
    </p:spTree>
    <p:extLst>
      <p:ext uri="{BB962C8B-B14F-4D97-AF65-F5344CB8AC3E}">
        <p14:creationId xmlns:p14="http://schemas.microsoft.com/office/powerpoint/2010/main" val="18805877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14894DCB-E055-8B45-9CFC-415ECC526FCF}" type="slidenum">
              <a:rPr lang="nl-NL" smtClean="0"/>
              <a:t>3</a:t>
            </a:fld>
            <a:endParaRPr lang="nl-NL"/>
          </a:p>
        </p:txBody>
      </p:sp>
    </p:spTree>
    <p:extLst>
      <p:ext uri="{BB962C8B-B14F-4D97-AF65-F5344CB8AC3E}">
        <p14:creationId xmlns:p14="http://schemas.microsoft.com/office/powerpoint/2010/main" val="30304744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14894DCB-E055-8B45-9CFC-415ECC526FCF}" type="slidenum">
              <a:rPr lang="nl-NL" smtClean="0"/>
              <a:t>7</a:t>
            </a:fld>
            <a:endParaRPr lang="nl-NL"/>
          </a:p>
        </p:txBody>
      </p:sp>
    </p:spTree>
    <p:extLst>
      <p:ext uri="{BB962C8B-B14F-4D97-AF65-F5344CB8AC3E}">
        <p14:creationId xmlns:p14="http://schemas.microsoft.com/office/powerpoint/2010/main" val="2082900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14894DCB-E055-8B45-9CFC-415ECC526FCF}" type="slidenum">
              <a:rPr lang="nl-NL" smtClean="0"/>
              <a:t>8</a:t>
            </a:fld>
            <a:endParaRPr lang="nl-NL"/>
          </a:p>
        </p:txBody>
      </p:sp>
    </p:spTree>
    <p:extLst>
      <p:ext uri="{BB962C8B-B14F-4D97-AF65-F5344CB8AC3E}">
        <p14:creationId xmlns:p14="http://schemas.microsoft.com/office/powerpoint/2010/main" val="17677560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14894DCB-E055-8B45-9CFC-415ECC526FCF}" type="slidenum">
              <a:rPr lang="nl-NL" smtClean="0"/>
              <a:t>10</a:t>
            </a:fld>
            <a:endParaRPr lang="nl-NL"/>
          </a:p>
        </p:txBody>
      </p:sp>
    </p:spTree>
    <p:extLst>
      <p:ext uri="{BB962C8B-B14F-4D97-AF65-F5344CB8AC3E}">
        <p14:creationId xmlns:p14="http://schemas.microsoft.com/office/powerpoint/2010/main" val="4013730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14894DCB-E055-8B45-9CFC-415ECC526FCF}" type="slidenum">
              <a:rPr lang="nl-NL" smtClean="0"/>
              <a:t>11</a:t>
            </a:fld>
            <a:endParaRPr lang="nl-NL"/>
          </a:p>
        </p:txBody>
      </p:sp>
    </p:spTree>
    <p:extLst>
      <p:ext uri="{BB962C8B-B14F-4D97-AF65-F5344CB8AC3E}">
        <p14:creationId xmlns:p14="http://schemas.microsoft.com/office/powerpoint/2010/main" val="16268438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45430EE-E8ED-8949-A4EE-3F52C9088763}"/>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E092F94D-3993-2942-B68C-58D733852D3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74D62C8C-041B-5741-8376-B8348BC70855}"/>
              </a:ext>
            </a:extLst>
          </p:cNvPr>
          <p:cNvSpPr>
            <a:spLocks noGrp="1"/>
          </p:cNvSpPr>
          <p:nvPr>
            <p:ph type="dt" sz="half" idx="10"/>
          </p:nvPr>
        </p:nvSpPr>
        <p:spPr/>
        <p:txBody>
          <a:bodyPr/>
          <a:lstStyle/>
          <a:p>
            <a:r>
              <a:rPr lang="nl-NL"/>
              <a:t>6 november 2023</a:t>
            </a:r>
          </a:p>
        </p:txBody>
      </p:sp>
      <p:sp>
        <p:nvSpPr>
          <p:cNvPr id="5" name="Tijdelijke aanduiding voor voettekst 4">
            <a:extLst>
              <a:ext uri="{FF2B5EF4-FFF2-40B4-BE49-F238E27FC236}">
                <a16:creationId xmlns:a16="http://schemas.microsoft.com/office/drawing/2014/main" id="{41CCC994-4E0A-D34C-A169-57E66C1B27EA}"/>
              </a:ext>
            </a:extLst>
          </p:cNvPr>
          <p:cNvSpPr>
            <a:spLocks noGrp="1"/>
          </p:cNvSpPr>
          <p:nvPr>
            <p:ph type="ftr" sz="quarter" idx="11"/>
          </p:nvPr>
        </p:nvSpPr>
        <p:spPr/>
        <p:txBody>
          <a:bodyPr/>
          <a:lstStyle/>
          <a:p>
            <a:r>
              <a:rPr lang="nl-NL"/>
              <a:t>Voorstel inrichting medezeggenschap NassauVincent</a:t>
            </a:r>
          </a:p>
        </p:txBody>
      </p:sp>
      <p:sp>
        <p:nvSpPr>
          <p:cNvPr id="6" name="Tijdelijke aanduiding voor dianummer 5">
            <a:extLst>
              <a:ext uri="{FF2B5EF4-FFF2-40B4-BE49-F238E27FC236}">
                <a16:creationId xmlns:a16="http://schemas.microsoft.com/office/drawing/2014/main" id="{107548A8-281B-034D-B7CF-3581F3B8E08C}"/>
              </a:ext>
            </a:extLst>
          </p:cNvPr>
          <p:cNvSpPr>
            <a:spLocks noGrp="1"/>
          </p:cNvSpPr>
          <p:nvPr>
            <p:ph type="sldNum" sz="quarter" idx="12"/>
          </p:nvPr>
        </p:nvSpPr>
        <p:spPr/>
        <p:txBody>
          <a:bodyPr/>
          <a:lstStyle/>
          <a:p>
            <a:fld id="{31DDEF9A-47F6-214F-A7CD-1F86B301B547}" type="slidenum">
              <a:rPr lang="nl-NL" smtClean="0"/>
              <a:t>‹nr.›</a:t>
            </a:fld>
            <a:endParaRPr lang="nl-NL"/>
          </a:p>
        </p:txBody>
      </p:sp>
    </p:spTree>
    <p:extLst>
      <p:ext uri="{BB962C8B-B14F-4D97-AF65-F5344CB8AC3E}">
        <p14:creationId xmlns:p14="http://schemas.microsoft.com/office/powerpoint/2010/main" val="27946344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3162998-880F-CC4D-9755-1F7808459C35}"/>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DBD14092-752E-C542-A0DF-1526944D7A50}"/>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CF27FDDE-060D-AA49-85A3-6E9DCB3C7C08}"/>
              </a:ext>
            </a:extLst>
          </p:cNvPr>
          <p:cNvSpPr>
            <a:spLocks noGrp="1"/>
          </p:cNvSpPr>
          <p:nvPr>
            <p:ph type="dt" sz="half" idx="10"/>
          </p:nvPr>
        </p:nvSpPr>
        <p:spPr/>
        <p:txBody>
          <a:bodyPr/>
          <a:lstStyle/>
          <a:p>
            <a:r>
              <a:rPr lang="nl-NL"/>
              <a:t>6 november 2023</a:t>
            </a:r>
          </a:p>
        </p:txBody>
      </p:sp>
      <p:sp>
        <p:nvSpPr>
          <p:cNvPr id="5" name="Tijdelijke aanduiding voor voettekst 4">
            <a:extLst>
              <a:ext uri="{FF2B5EF4-FFF2-40B4-BE49-F238E27FC236}">
                <a16:creationId xmlns:a16="http://schemas.microsoft.com/office/drawing/2014/main" id="{F2E6E6E4-449B-5548-9C93-DA9CDD9CBE33}"/>
              </a:ext>
            </a:extLst>
          </p:cNvPr>
          <p:cNvSpPr>
            <a:spLocks noGrp="1"/>
          </p:cNvSpPr>
          <p:nvPr>
            <p:ph type="ftr" sz="quarter" idx="11"/>
          </p:nvPr>
        </p:nvSpPr>
        <p:spPr/>
        <p:txBody>
          <a:bodyPr/>
          <a:lstStyle/>
          <a:p>
            <a:r>
              <a:rPr lang="nl-NL"/>
              <a:t>Voorstel inrichting medezeggenschap NassauVincent</a:t>
            </a:r>
          </a:p>
        </p:txBody>
      </p:sp>
      <p:sp>
        <p:nvSpPr>
          <p:cNvPr id="6" name="Tijdelijke aanduiding voor dianummer 5">
            <a:extLst>
              <a:ext uri="{FF2B5EF4-FFF2-40B4-BE49-F238E27FC236}">
                <a16:creationId xmlns:a16="http://schemas.microsoft.com/office/drawing/2014/main" id="{A2617874-8E64-2E41-B8E8-1520CD38E675}"/>
              </a:ext>
            </a:extLst>
          </p:cNvPr>
          <p:cNvSpPr>
            <a:spLocks noGrp="1"/>
          </p:cNvSpPr>
          <p:nvPr>
            <p:ph type="sldNum" sz="quarter" idx="12"/>
          </p:nvPr>
        </p:nvSpPr>
        <p:spPr/>
        <p:txBody>
          <a:bodyPr/>
          <a:lstStyle/>
          <a:p>
            <a:fld id="{31DDEF9A-47F6-214F-A7CD-1F86B301B547}" type="slidenum">
              <a:rPr lang="nl-NL" smtClean="0"/>
              <a:t>‹nr.›</a:t>
            </a:fld>
            <a:endParaRPr lang="nl-NL"/>
          </a:p>
        </p:txBody>
      </p:sp>
    </p:spTree>
    <p:extLst>
      <p:ext uri="{BB962C8B-B14F-4D97-AF65-F5344CB8AC3E}">
        <p14:creationId xmlns:p14="http://schemas.microsoft.com/office/powerpoint/2010/main" val="38865379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91558452-F4A9-E643-AF75-2B3518E66A52}"/>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F6298FCF-26BA-7744-8F32-6765B832B7BE}"/>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86543E2B-1113-F747-B9B3-C42A1C2260EB}"/>
              </a:ext>
            </a:extLst>
          </p:cNvPr>
          <p:cNvSpPr>
            <a:spLocks noGrp="1"/>
          </p:cNvSpPr>
          <p:nvPr>
            <p:ph type="dt" sz="half" idx="10"/>
          </p:nvPr>
        </p:nvSpPr>
        <p:spPr/>
        <p:txBody>
          <a:bodyPr/>
          <a:lstStyle/>
          <a:p>
            <a:r>
              <a:rPr lang="nl-NL"/>
              <a:t>6 november 2023</a:t>
            </a:r>
          </a:p>
        </p:txBody>
      </p:sp>
      <p:sp>
        <p:nvSpPr>
          <p:cNvPr id="5" name="Tijdelijke aanduiding voor voettekst 4">
            <a:extLst>
              <a:ext uri="{FF2B5EF4-FFF2-40B4-BE49-F238E27FC236}">
                <a16:creationId xmlns:a16="http://schemas.microsoft.com/office/drawing/2014/main" id="{ED12F2AB-33A6-0647-8C0A-692D8D423A15}"/>
              </a:ext>
            </a:extLst>
          </p:cNvPr>
          <p:cNvSpPr>
            <a:spLocks noGrp="1"/>
          </p:cNvSpPr>
          <p:nvPr>
            <p:ph type="ftr" sz="quarter" idx="11"/>
          </p:nvPr>
        </p:nvSpPr>
        <p:spPr/>
        <p:txBody>
          <a:bodyPr/>
          <a:lstStyle/>
          <a:p>
            <a:r>
              <a:rPr lang="nl-NL"/>
              <a:t>Voorstel inrichting medezeggenschap NassauVincent</a:t>
            </a:r>
          </a:p>
        </p:txBody>
      </p:sp>
      <p:sp>
        <p:nvSpPr>
          <p:cNvPr id="6" name="Tijdelijke aanduiding voor dianummer 5">
            <a:extLst>
              <a:ext uri="{FF2B5EF4-FFF2-40B4-BE49-F238E27FC236}">
                <a16:creationId xmlns:a16="http://schemas.microsoft.com/office/drawing/2014/main" id="{58384F67-E78D-B64C-B7D3-45D03EEB2191}"/>
              </a:ext>
            </a:extLst>
          </p:cNvPr>
          <p:cNvSpPr>
            <a:spLocks noGrp="1"/>
          </p:cNvSpPr>
          <p:nvPr>
            <p:ph type="sldNum" sz="quarter" idx="12"/>
          </p:nvPr>
        </p:nvSpPr>
        <p:spPr/>
        <p:txBody>
          <a:bodyPr/>
          <a:lstStyle/>
          <a:p>
            <a:fld id="{31DDEF9A-47F6-214F-A7CD-1F86B301B547}" type="slidenum">
              <a:rPr lang="nl-NL" smtClean="0"/>
              <a:t>‹nr.›</a:t>
            </a:fld>
            <a:endParaRPr lang="nl-NL"/>
          </a:p>
        </p:txBody>
      </p:sp>
    </p:spTree>
    <p:extLst>
      <p:ext uri="{BB962C8B-B14F-4D97-AF65-F5344CB8AC3E}">
        <p14:creationId xmlns:p14="http://schemas.microsoft.com/office/powerpoint/2010/main" val="3931577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75A515-5CFD-FB4D-8AB5-47ECE590EDE4}"/>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8AD025D2-FF8F-744B-893A-C3BA1C6342F9}"/>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33B60A4E-3629-B744-B5A5-CC82FAC0AA19}"/>
              </a:ext>
            </a:extLst>
          </p:cNvPr>
          <p:cNvSpPr>
            <a:spLocks noGrp="1"/>
          </p:cNvSpPr>
          <p:nvPr>
            <p:ph type="dt" sz="half" idx="10"/>
          </p:nvPr>
        </p:nvSpPr>
        <p:spPr/>
        <p:txBody>
          <a:bodyPr/>
          <a:lstStyle/>
          <a:p>
            <a:r>
              <a:rPr lang="nl-NL"/>
              <a:t>6 november 2023</a:t>
            </a:r>
          </a:p>
        </p:txBody>
      </p:sp>
      <p:sp>
        <p:nvSpPr>
          <p:cNvPr id="5" name="Tijdelijke aanduiding voor voettekst 4">
            <a:extLst>
              <a:ext uri="{FF2B5EF4-FFF2-40B4-BE49-F238E27FC236}">
                <a16:creationId xmlns:a16="http://schemas.microsoft.com/office/drawing/2014/main" id="{623A365B-60B8-1C45-9ABE-C90D2312A536}"/>
              </a:ext>
            </a:extLst>
          </p:cNvPr>
          <p:cNvSpPr>
            <a:spLocks noGrp="1"/>
          </p:cNvSpPr>
          <p:nvPr>
            <p:ph type="ftr" sz="quarter" idx="11"/>
          </p:nvPr>
        </p:nvSpPr>
        <p:spPr/>
        <p:txBody>
          <a:bodyPr/>
          <a:lstStyle/>
          <a:p>
            <a:r>
              <a:rPr lang="nl-NL"/>
              <a:t>Voorstel inrichting medezeggenschap NassauVincent</a:t>
            </a:r>
          </a:p>
        </p:txBody>
      </p:sp>
      <p:sp>
        <p:nvSpPr>
          <p:cNvPr id="6" name="Tijdelijke aanduiding voor dianummer 5">
            <a:extLst>
              <a:ext uri="{FF2B5EF4-FFF2-40B4-BE49-F238E27FC236}">
                <a16:creationId xmlns:a16="http://schemas.microsoft.com/office/drawing/2014/main" id="{DD4D8637-BC15-974B-B7A2-291212BB6BF6}"/>
              </a:ext>
            </a:extLst>
          </p:cNvPr>
          <p:cNvSpPr>
            <a:spLocks noGrp="1"/>
          </p:cNvSpPr>
          <p:nvPr>
            <p:ph type="sldNum" sz="quarter" idx="12"/>
          </p:nvPr>
        </p:nvSpPr>
        <p:spPr/>
        <p:txBody>
          <a:bodyPr/>
          <a:lstStyle/>
          <a:p>
            <a:fld id="{31DDEF9A-47F6-214F-A7CD-1F86B301B547}" type="slidenum">
              <a:rPr lang="nl-NL" smtClean="0"/>
              <a:t>‹nr.›</a:t>
            </a:fld>
            <a:endParaRPr lang="nl-NL"/>
          </a:p>
        </p:txBody>
      </p:sp>
    </p:spTree>
    <p:extLst>
      <p:ext uri="{BB962C8B-B14F-4D97-AF65-F5344CB8AC3E}">
        <p14:creationId xmlns:p14="http://schemas.microsoft.com/office/powerpoint/2010/main" val="12573980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FF1B3C-46ED-8846-BC96-664A3E875B95}"/>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14A11AAB-73D8-B346-BA0F-D0779FFDC29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778F9608-BBDE-3842-A019-85C3691F73D3}"/>
              </a:ext>
            </a:extLst>
          </p:cNvPr>
          <p:cNvSpPr>
            <a:spLocks noGrp="1"/>
          </p:cNvSpPr>
          <p:nvPr>
            <p:ph type="dt" sz="half" idx="10"/>
          </p:nvPr>
        </p:nvSpPr>
        <p:spPr/>
        <p:txBody>
          <a:bodyPr/>
          <a:lstStyle/>
          <a:p>
            <a:r>
              <a:rPr lang="nl-NL"/>
              <a:t>6 november 2023</a:t>
            </a:r>
          </a:p>
        </p:txBody>
      </p:sp>
      <p:sp>
        <p:nvSpPr>
          <p:cNvPr id="5" name="Tijdelijke aanduiding voor voettekst 4">
            <a:extLst>
              <a:ext uri="{FF2B5EF4-FFF2-40B4-BE49-F238E27FC236}">
                <a16:creationId xmlns:a16="http://schemas.microsoft.com/office/drawing/2014/main" id="{9BB2F1BE-6E98-3448-B4E8-44911230F502}"/>
              </a:ext>
            </a:extLst>
          </p:cNvPr>
          <p:cNvSpPr>
            <a:spLocks noGrp="1"/>
          </p:cNvSpPr>
          <p:nvPr>
            <p:ph type="ftr" sz="quarter" idx="11"/>
          </p:nvPr>
        </p:nvSpPr>
        <p:spPr/>
        <p:txBody>
          <a:bodyPr/>
          <a:lstStyle/>
          <a:p>
            <a:r>
              <a:rPr lang="nl-NL"/>
              <a:t>Voorstel inrichting medezeggenschap NassauVincent</a:t>
            </a:r>
          </a:p>
        </p:txBody>
      </p:sp>
      <p:sp>
        <p:nvSpPr>
          <p:cNvPr id="6" name="Tijdelijke aanduiding voor dianummer 5">
            <a:extLst>
              <a:ext uri="{FF2B5EF4-FFF2-40B4-BE49-F238E27FC236}">
                <a16:creationId xmlns:a16="http://schemas.microsoft.com/office/drawing/2014/main" id="{B15F516A-FD6F-034E-9A27-720E27054F9A}"/>
              </a:ext>
            </a:extLst>
          </p:cNvPr>
          <p:cNvSpPr>
            <a:spLocks noGrp="1"/>
          </p:cNvSpPr>
          <p:nvPr>
            <p:ph type="sldNum" sz="quarter" idx="12"/>
          </p:nvPr>
        </p:nvSpPr>
        <p:spPr/>
        <p:txBody>
          <a:bodyPr/>
          <a:lstStyle/>
          <a:p>
            <a:fld id="{31DDEF9A-47F6-214F-A7CD-1F86B301B547}" type="slidenum">
              <a:rPr lang="nl-NL" smtClean="0"/>
              <a:t>‹nr.›</a:t>
            </a:fld>
            <a:endParaRPr lang="nl-NL"/>
          </a:p>
        </p:txBody>
      </p:sp>
    </p:spTree>
    <p:extLst>
      <p:ext uri="{BB962C8B-B14F-4D97-AF65-F5344CB8AC3E}">
        <p14:creationId xmlns:p14="http://schemas.microsoft.com/office/powerpoint/2010/main" val="28178796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EEB76A3-4EF8-AA40-9728-4A6A8628E2CA}"/>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87AA1500-FF0A-BF45-89F6-D28E789FDEB2}"/>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AA462D75-629D-1345-AEAB-E5CCA0E5F8DC}"/>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388731A1-812F-ED44-BBFD-A2342F791DD4}"/>
              </a:ext>
            </a:extLst>
          </p:cNvPr>
          <p:cNvSpPr>
            <a:spLocks noGrp="1"/>
          </p:cNvSpPr>
          <p:nvPr>
            <p:ph type="dt" sz="half" idx="10"/>
          </p:nvPr>
        </p:nvSpPr>
        <p:spPr/>
        <p:txBody>
          <a:bodyPr/>
          <a:lstStyle/>
          <a:p>
            <a:r>
              <a:rPr lang="nl-NL"/>
              <a:t>6 november 2023</a:t>
            </a:r>
          </a:p>
        </p:txBody>
      </p:sp>
      <p:sp>
        <p:nvSpPr>
          <p:cNvPr id="6" name="Tijdelijke aanduiding voor voettekst 5">
            <a:extLst>
              <a:ext uri="{FF2B5EF4-FFF2-40B4-BE49-F238E27FC236}">
                <a16:creationId xmlns:a16="http://schemas.microsoft.com/office/drawing/2014/main" id="{785558A8-8D64-3344-A62B-B1A12AC30B94}"/>
              </a:ext>
            </a:extLst>
          </p:cNvPr>
          <p:cNvSpPr>
            <a:spLocks noGrp="1"/>
          </p:cNvSpPr>
          <p:nvPr>
            <p:ph type="ftr" sz="quarter" idx="11"/>
          </p:nvPr>
        </p:nvSpPr>
        <p:spPr/>
        <p:txBody>
          <a:bodyPr/>
          <a:lstStyle/>
          <a:p>
            <a:r>
              <a:rPr lang="nl-NL"/>
              <a:t>Voorstel inrichting medezeggenschap NassauVincent</a:t>
            </a:r>
          </a:p>
        </p:txBody>
      </p:sp>
      <p:sp>
        <p:nvSpPr>
          <p:cNvPr id="7" name="Tijdelijke aanduiding voor dianummer 6">
            <a:extLst>
              <a:ext uri="{FF2B5EF4-FFF2-40B4-BE49-F238E27FC236}">
                <a16:creationId xmlns:a16="http://schemas.microsoft.com/office/drawing/2014/main" id="{77C5C60A-B384-A44F-A004-8818940A577E}"/>
              </a:ext>
            </a:extLst>
          </p:cNvPr>
          <p:cNvSpPr>
            <a:spLocks noGrp="1"/>
          </p:cNvSpPr>
          <p:nvPr>
            <p:ph type="sldNum" sz="quarter" idx="12"/>
          </p:nvPr>
        </p:nvSpPr>
        <p:spPr/>
        <p:txBody>
          <a:bodyPr/>
          <a:lstStyle/>
          <a:p>
            <a:fld id="{31DDEF9A-47F6-214F-A7CD-1F86B301B547}" type="slidenum">
              <a:rPr lang="nl-NL" smtClean="0"/>
              <a:t>‹nr.›</a:t>
            </a:fld>
            <a:endParaRPr lang="nl-NL"/>
          </a:p>
        </p:txBody>
      </p:sp>
    </p:spTree>
    <p:extLst>
      <p:ext uri="{BB962C8B-B14F-4D97-AF65-F5344CB8AC3E}">
        <p14:creationId xmlns:p14="http://schemas.microsoft.com/office/powerpoint/2010/main" val="1705756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452811-AAA4-6E40-B300-1E5E75F5E9D3}"/>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D7A0009C-D885-764F-B778-E7B38E1A25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BD051422-EC2B-BC49-B1E0-23AF5AE41119}"/>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5CEF6995-F11A-CF41-B5A0-ED6B8651B7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B905D3B3-A3E0-B042-9F2F-D2A1411DC064}"/>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379CA928-A25C-9845-96F5-573C6ECE1618}"/>
              </a:ext>
            </a:extLst>
          </p:cNvPr>
          <p:cNvSpPr>
            <a:spLocks noGrp="1"/>
          </p:cNvSpPr>
          <p:nvPr>
            <p:ph type="dt" sz="half" idx="10"/>
          </p:nvPr>
        </p:nvSpPr>
        <p:spPr/>
        <p:txBody>
          <a:bodyPr/>
          <a:lstStyle/>
          <a:p>
            <a:r>
              <a:rPr lang="nl-NL"/>
              <a:t>6 november 2023</a:t>
            </a:r>
          </a:p>
        </p:txBody>
      </p:sp>
      <p:sp>
        <p:nvSpPr>
          <p:cNvPr id="8" name="Tijdelijke aanduiding voor voettekst 7">
            <a:extLst>
              <a:ext uri="{FF2B5EF4-FFF2-40B4-BE49-F238E27FC236}">
                <a16:creationId xmlns:a16="http://schemas.microsoft.com/office/drawing/2014/main" id="{6A28C7E3-CBD4-CA43-9639-68FAFAD7CA49}"/>
              </a:ext>
            </a:extLst>
          </p:cNvPr>
          <p:cNvSpPr>
            <a:spLocks noGrp="1"/>
          </p:cNvSpPr>
          <p:nvPr>
            <p:ph type="ftr" sz="quarter" idx="11"/>
          </p:nvPr>
        </p:nvSpPr>
        <p:spPr/>
        <p:txBody>
          <a:bodyPr/>
          <a:lstStyle/>
          <a:p>
            <a:r>
              <a:rPr lang="nl-NL"/>
              <a:t>Voorstel inrichting medezeggenschap NassauVincent</a:t>
            </a:r>
          </a:p>
        </p:txBody>
      </p:sp>
      <p:sp>
        <p:nvSpPr>
          <p:cNvPr id="9" name="Tijdelijke aanduiding voor dianummer 8">
            <a:extLst>
              <a:ext uri="{FF2B5EF4-FFF2-40B4-BE49-F238E27FC236}">
                <a16:creationId xmlns:a16="http://schemas.microsoft.com/office/drawing/2014/main" id="{3EAB1AA1-BDF1-034A-BE16-169725D1B6C5}"/>
              </a:ext>
            </a:extLst>
          </p:cNvPr>
          <p:cNvSpPr>
            <a:spLocks noGrp="1"/>
          </p:cNvSpPr>
          <p:nvPr>
            <p:ph type="sldNum" sz="quarter" idx="12"/>
          </p:nvPr>
        </p:nvSpPr>
        <p:spPr/>
        <p:txBody>
          <a:bodyPr/>
          <a:lstStyle/>
          <a:p>
            <a:fld id="{31DDEF9A-47F6-214F-A7CD-1F86B301B547}" type="slidenum">
              <a:rPr lang="nl-NL" smtClean="0"/>
              <a:t>‹nr.›</a:t>
            </a:fld>
            <a:endParaRPr lang="nl-NL"/>
          </a:p>
        </p:txBody>
      </p:sp>
    </p:spTree>
    <p:extLst>
      <p:ext uri="{BB962C8B-B14F-4D97-AF65-F5344CB8AC3E}">
        <p14:creationId xmlns:p14="http://schemas.microsoft.com/office/powerpoint/2010/main" val="997959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B62A125-604D-814B-83B6-1F87A6FABD0A}"/>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ABFC91D1-08E1-9A4F-B326-534846E8DF92}"/>
              </a:ext>
            </a:extLst>
          </p:cNvPr>
          <p:cNvSpPr>
            <a:spLocks noGrp="1"/>
          </p:cNvSpPr>
          <p:nvPr>
            <p:ph type="dt" sz="half" idx="10"/>
          </p:nvPr>
        </p:nvSpPr>
        <p:spPr/>
        <p:txBody>
          <a:bodyPr/>
          <a:lstStyle/>
          <a:p>
            <a:r>
              <a:rPr lang="nl-NL"/>
              <a:t>6 november 2023</a:t>
            </a:r>
          </a:p>
        </p:txBody>
      </p:sp>
      <p:sp>
        <p:nvSpPr>
          <p:cNvPr id="4" name="Tijdelijke aanduiding voor voettekst 3">
            <a:extLst>
              <a:ext uri="{FF2B5EF4-FFF2-40B4-BE49-F238E27FC236}">
                <a16:creationId xmlns:a16="http://schemas.microsoft.com/office/drawing/2014/main" id="{75F9969C-FB92-DB4F-8D4B-D67DDE4ADA3C}"/>
              </a:ext>
            </a:extLst>
          </p:cNvPr>
          <p:cNvSpPr>
            <a:spLocks noGrp="1"/>
          </p:cNvSpPr>
          <p:nvPr>
            <p:ph type="ftr" sz="quarter" idx="11"/>
          </p:nvPr>
        </p:nvSpPr>
        <p:spPr/>
        <p:txBody>
          <a:bodyPr/>
          <a:lstStyle/>
          <a:p>
            <a:r>
              <a:rPr lang="nl-NL"/>
              <a:t>Voorstel inrichting medezeggenschap NassauVincent</a:t>
            </a:r>
          </a:p>
        </p:txBody>
      </p:sp>
      <p:sp>
        <p:nvSpPr>
          <p:cNvPr id="5" name="Tijdelijke aanduiding voor dianummer 4">
            <a:extLst>
              <a:ext uri="{FF2B5EF4-FFF2-40B4-BE49-F238E27FC236}">
                <a16:creationId xmlns:a16="http://schemas.microsoft.com/office/drawing/2014/main" id="{8291B5BE-3EE4-CA4C-ADC3-E0FEECF3BDFF}"/>
              </a:ext>
            </a:extLst>
          </p:cNvPr>
          <p:cNvSpPr>
            <a:spLocks noGrp="1"/>
          </p:cNvSpPr>
          <p:nvPr>
            <p:ph type="sldNum" sz="quarter" idx="12"/>
          </p:nvPr>
        </p:nvSpPr>
        <p:spPr/>
        <p:txBody>
          <a:bodyPr/>
          <a:lstStyle/>
          <a:p>
            <a:fld id="{31DDEF9A-47F6-214F-A7CD-1F86B301B547}" type="slidenum">
              <a:rPr lang="nl-NL" smtClean="0"/>
              <a:t>‹nr.›</a:t>
            </a:fld>
            <a:endParaRPr lang="nl-NL"/>
          </a:p>
        </p:txBody>
      </p:sp>
    </p:spTree>
    <p:extLst>
      <p:ext uri="{BB962C8B-B14F-4D97-AF65-F5344CB8AC3E}">
        <p14:creationId xmlns:p14="http://schemas.microsoft.com/office/powerpoint/2010/main" val="1574714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CBCE3D57-A698-9042-832E-54DAF120DDD7}"/>
              </a:ext>
            </a:extLst>
          </p:cNvPr>
          <p:cNvSpPr>
            <a:spLocks noGrp="1"/>
          </p:cNvSpPr>
          <p:nvPr>
            <p:ph type="dt" sz="half" idx="10"/>
          </p:nvPr>
        </p:nvSpPr>
        <p:spPr/>
        <p:txBody>
          <a:bodyPr/>
          <a:lstStyle/>
          <a:p>
            <a:r>
              <a:rPr lang="nl-NL"/>
              <a:t>6 november 2023</a:t>
            </a:r>
          </a:p>
        </p:txBody>
      </p:sp>
      <p:sp>
        <p:nvSpPr>
          <p:cNvPr id="3" name="Tijdelijke aanduiding voor voettekst 2">
            <a:extLst>
              <a:ext uri="{FF2B5EF4-FFF2-40B4-BE49-F238E27FC236}">
                <a16:creationId xmlns:a16="http://schemas.microsoft.com/office/drawing/2014/main" id="{7C14D9B9-C6F2-4C45-B3B3-64A07EE1CD10}"/>
              </a:ext>
            </a:extLst>
          </p:cNvPr>
          <p:cNvSpPr>
            <a:spLocks noGrp="1"/>
          </p:cNvSpPr>
          <p:nvPr>
            <p:ph type="ftr" sz="quarter" idx="11"/>
          </p:nvPr>
        </p:nvSpPr>
        <p:spPr/>
        <p:txBody>
          <a:bodyPr/>
          <a:lstStyle/>
          <a:p>
            <a:r>
              <a:rPr lang="nl-NL"/>
              <a:t>Voorstel inrichting medezeggenschap NassauVincent</a:t>
            </a:r>
          </a:p>
        </p:txBody>
      </p:sp>
      <p:sp>
        <p:nvSpPr>
          <p:cNvPr id="4" name="Tijdelijke aanduiding voor dianummer 3">
            <a:extLst>
              <a:ext uri="{FF2B5EF4-FFF2-40B4-BE49-F238E27FC236}">
                <a16:creationId xmlns:a16="http://schemas.microsoft.com/office/drawing/2014/main" id="{530F29A5-2E56-594F-9D60-2EF8012BDF8C}"/>
              </a:ext>
            </a:extLst>
          </p:cNvPr>
          <p:cNvSpPr>
            <a:spLocks noGrp="1"/>
          </p:cNvSpPr>
          <p:nvPr>
            <p:ph type="sldNum" sz="quarter" idx="12"/>
          </p:nvPr>
        </p:nvSpPr>
        <p:spPr/>
        <p:txBody>
          <a:bodyPr/>
          <a:lstStyle/>
          <a:p>
            <a:fld id="{31DDEF9A-47F6-214F-A7CD-1F86B301B547}" type="slidenum">
              <a:rPr lang="nl-NL" smtClean="0"/>
              <a:t>‹nr.›</a:t>
            </a:fld>
            <a:endParaRPr lang="nl-NL"/>
          </a:p>
        </p:txBody>
      </p:sp>
    </p:spTree>
    <p:extLst>
      <p:ext uri="{BB962C8B-B14F-4D97-AF65-F5344CB8AC3E}">
        <p14:creationId xmlns:p14="http://schemas.microsoft.com/office/powerpoint/2010/main" val="3930754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7BA2791-9969-084C-83C3-4AFF0867BA6B}"/>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553A8931-098A-D444-9448-F894F66A4E0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D691E8DB-8770-E047-AE9D-E497BCE277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18B8BEC0-5A8E-BB4B-9C51-63A5D1FC46B5}"/>
              </a:ext>
            </a:extLst>
          </p:cNvPr>
          <p:cNvSpPr>
            <a:spLocks noGrp="1"/>
          </p:cNvSpPr>
          <p:nvPr>
            <p:ph type="dt" sz="half" idx="10"/>
          </p:nvPr>
        </p:nvSpPr>
        <p:spPr/>
        <p:txBody>
          <a:bodyPr/>
          <a:lstStyle/>
          <a:p>
            <a:r>
              <a:rPr lang="nl-NL"/>
              <a:t>6 november 2023</a:t>
            </a:r>
          </a:p>
        </p:txBody>
      </p:sp>
      <p:sp>
        <p:nvSpPr>
          <p:cNvPr id="6" name="Tijdelijke aanduiding voor voettekst 5">
            <a:extLst>
              <a:ext uri="{FF2B5EF4-FFF2-40B4-BE49-F238E27FC236}">
                <a16:creationId xmlns:a16="http://schemas.microsoft.com/office/drawing/2014/main" id="{0AC39CA4-7AB9-0C4B-A346-351D23A27A2F}"/>
              </a:ext>
            </a:extLst>
          </p:cNvPr>
          <p:cNvSpPr>
            <a:spLocks noGrp="1"/>
          </p:cNvSpPr>
          <p:nvPr>
            <p:ph type="ftr" sz="quarter" idx="11"/>
          </p:nvPr>
        </p:nvSpPr>
        <p:spPr/>
        <p:txBody>
          <a:bodyPr/>
          <a:lstStyle/>
          <a:p>
            <a:r>
              <a:rPr lang="nl-NL"/>
              <a:t>Voorstel inrichting medezeggenschap NassauVincent</a:t>
            </a:r>
          </a:p>
        </p:txBody>
      </p:sp>
      <p:sp>
        <p:nvSpPr>
          <p:cNvPr id="7" name="Tijdelijke aanduiding voor dianummer 6">
            <a:extLst>
              <a:ext uri="{FF2B5EF4-FFF2-40B4-BE49-F238E27FC236}">
                <a16:creationId xmlns:a16="http://schemas.microsoft.com/office/drawing/2014/main" id="{5909AD68-7A7C-9747-8B90-4291AC621167}"/>
              </a:ext>
            </a:extLst>
          </p:cNvPr>
          <p:cNvSpPr>
            <a:spLocks noGrp="1"/>
          </p:cNvSpPr>
          <p:nvPr>
            <p:ph type="sldNum" sz="quarter" idx="12"/>
          </p:nvPr>
        </p:nvSpPr>
        <p:spPr/>
        <p:txBody>
          <a:bodyPr/>
          <a:lstStyle/>
          <a:p>
            <a:fld id="{31DDEF9A-47F6-214F-A7CD-1F86B301B547}" type="slidenum">
              <a:rPr lang="nl-NL" smtClean="0"/>
              <a:t>‹nr.›</a:t>
            </a:fld>
            <a:endParaRPr lang="nl-NL"/>
          </a:p>
        </p:txBody>
      </p:sp>
    </p:spTree>
    <p:extLst>
      <p:ext uri="{BB962C8B-B14F-4D97-AF65-F5344CB8AC3E}">
        <p14:creationId xmlns:p14="http://schemas.microsoft.com/office/powerpoint/2010/main" val="2382554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79B6C34-7A5B-E641-931A-DED8458FF1FE}"/>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7507EFB7-4772-9E44-88B7-A51F01E9830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2695BD57-E353-B341-B9A9-CE6AE5B345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82E6FCEA-D9DB-7F41-BE90-E680AADF1B6F}"/>
              </a:ext>
            </a:extLst>
          </p:cNvPr>
          <p:cNvSpPr>
            <a:spLocks noGrp="1"/>
          </p:cNvSpPr>
          <p:nvPr>
            <p:ph type="dt" sz="half" idx="10"/>
          </p:nvPr>
        </p:nvSpPr>
        <p:spPr/>
        <p:txBody>
          <a:bodyPr/>
          <a:lstStyle/>
          <a:p>
            <a:r>
              <a:rPr lang="nl-NL"/>
              <a:t>6 november 2023</a:t>
            </a:r>
          </a:p>
        </p:txBody>
      </p:sp>
      <p:sp>
        <p:nvSpPr>
          <p:cNvPr id="6" name="Tijdelijke aanduiding voor voettekst 5">
            <a:extLst>
              <a:ext uri="{FF2B5EF4-FFF2-40B4-BE49-F238E27FC236}">
                <a16:creationId xmlns:a16="http://schemas.microsoft.com/office/drawing/2014/main" id="{FB46D230-C8BE-C540-80D0-170B74395181}"/>
              </a:ext>
            </a:extLst>
          </p:cNvPr>
          <p:cNvSpPr>
            <a:spLocks noGrp="1"/>
          </p:cNvSpPr>
          <p:nvPr>
            <p:ph type="ftr" sz="quarter" idx="11"/>
          </p:nvPr>
        </p:nvSpPr>
        <p:spPr/>
        <p:txBody>
          <a:bodyPr/>
          <a:lstStyle/>
          <a:p>
            <a:r>
              <a:rPr lang="nl-NL"/>
              <a:t>Voorstel inrichting medezeggenschap NassauVincent</a:t>
            </a:r>
          </a:p>
        </p:txBody>
      </p:sp>
      <p:sp>
        <p:nvSpPr>
          <p:cNvPr id="7" name="Tijdelijke aanduiding voor dianummer 6">
            <a:extLst>
              <a:ext uri="{FF2B5EF4-FFF2-40B4-BE49-F238E27FC236}">
                <a16:creationId xmlns:a16="http://schemas.microsoft.com/office/drawing/2014/main" id="{80D06E42-328A-6F42-A11C-133D103D6BD7}"/>
              </a:ext>
            </a:extLst>
          </p:cNvPr>
          <p:cNvSpPr>
            <a:spLocks noGrp="1"/>
          </p:cNvSpPr>
          <p:nvPr>
            <p:ph type="sldNum" sz="quarter" idx="12"/>
          </p:nvPr>
        </p:nvSpPr>
        <p:spPr/>
        <p:txBody>
          <a:bodyPr/>
          <a:lstStyle/>
          <a:p>
            <a:fld id="{31DDEF9A-47F6-214F-A7CD-1F86B301B547}" type="slidenum">
              <a:rPr lang="nl-NL" smtClean="0"/>
              <a:t>‹nr.›</a:t>
            </a:fld>
            <a:endParaRPr lang="nl-NL"/>
          </a:p>
        </p:txBody>
      </p:sp>
    </p:spTree>
    <p:extLst>
      <p:ext uri="{BB962C8B-B14F-4D97-AF65-F5344CB8AC3E}">
        <p14:creationId xmlns:p14="http://schemas.microsoft.com/office/powerpoint/2010/main" val="3166164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96000">
              <a:srgbClr val="B3278E"/>
            </a:gs>
            <a:gs pos="53000">
              <a:srgbClr val="F3A36D"/>
            </a:gs>
            <a:gs pos="16000">
              <a:schemeClr val="accent2">
                <a:lumMod val="45000"/>
                <a:lumOff val="55000"/>
              </a:schemeClr>
            </a:gs>
            <a:gs pos="42000">
              <a:schemeClr val="accent2">
                <a:lumMod val="30000"/>
                <a:lumOff val="70000"/>
              </a:schemeClr>
            </a:gs>
          </a:gsLst>
          <a:lin ang="11400000" scaled="0"/>
          <a:tileRect/>
        </a:gradFill>
        <a:effectLst/>
      </p:bgPr>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77E0BC33-EA7F-D24F-8BD9-26154D252FB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77410EB4-DA05-B442-8C17-94F8CD7CD1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0B3D77E2-AA09-0A43-8999-A06A5CA5732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nl-NL"/>
              <a:t>6 november 2023</a:t>
            </a:r>
          </a:p>
        </p:txBody>
      </p:sp>
      <p:sp>
        <p:nvSpPr>
          <p:cNvPr id="5" name="Tijdelijke aanduiding voor voettekst 4">
            <a:extLst>
              <a:ext uri="{FF2B5EF4-FFF2-40B4-BE49-F238E27FC236}">
                <a16:creationId xmlns:a16="http://schemas.microsoft.com/office/drawing/2014/main" id="{81252C3D-17A0-F24F-B742-E0C9978E818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nl-NL"/>
              <a:t>Voorstel inrichting medezeggenschap NassauVincent</a:t>
            </a:r>
          </a:p>
        </p:txBody>
      </p:sp>
      <p:sp>
        <p:nvSpPr>
          <p:cNvPr id="6" name="Tijdelijke aanduiding voor dianummer 5">
            <a:extLst>
              <a:ext uri="{FF2B5EF4-FFF2-40B4-BE49-F238E27FC236}">
                <a16:creationId xmlns:a16="http://schemas.microsoft.com/office/drawing/2014/main" id="{6DBAC85D-F361-A645-8D8D-34EC32E67D8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DDEF9A-47F6-214F-A7CD-1F86B301B547}" type="slidenum">
              <a:rPr lang="nl-NL" smtClean="0"/>
              <a:t>‹nr.›</a:t>
            </a:fld>
            <a:endParaRPr lang="nl-NL"/>
          </a:p>
        </p:txBody>
      </p:sp>
    </p:spTree>
    <p:extLst>
      <p:ext uri="{BB962C8B-B14F-4D97-AF65-F5344CB8AC3E}">
        <p14:creationId xmlns:p14="http://schemas.microsoft.com/office/powerpoint/2010/main" val="5428797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image" Target="file:////Users/douwehoeksema/Library/Group%20Containers/UBF8T346G9.ms/WebArchiveCopyPasteTempFiles/com.microsoft.Word/Nassau-Vincent-logo-600x386.png" TargetMode="Externa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image" Target="file:////Users/douwehoeksema/Library/Group%20Containers/UBF8T346G9.ms/WebArchiveCopyPasteTempFiles/com.microsoft.Word/Nassau-Vincent-logo-600x386.png" TargetMode="Externa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image" Target="file:////Users/douwehoeksema/Library/Group%20Containers/UBF8T346G9.ms/WebArchiveCopyPasteTempFiles/com.microsoft.Word/Nassau-Vincent-logo-600x386.png" TargetMode="Externa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file:////Users/douwehoeksema/Library/Group%20Containers/UBF8T346G9.ms/WebArchiveCopyPasteTempFiles/com.microsoft.Word/Nassau-Vincent-logo-600x386.png" TargetMode="External"/><Relationship Id="rId5" Type="http://schemas.openxmlformats.org/officeDocument/2006/relationships/image" Target="../media/image7.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1">
            <a:extLst>
              <a:ext uri="{FF2B5EF4-FFF2-40B4-BE49-F238E27FC236}">
                <a16:creationId xmlns:a16="http://schemas.microsoft.com/office/drawing/2014/main" id="{A9CB025D-E0A1-B82F-49CB-5AFEC2DDB96F}"/>
              </a:ext>
            </a:extLst>
          </p:cNvPr>
          <p:cNvSpPr txBox="1">
            <a:spLocks/>
          </p:cNvSpPr>
          <p:nvPr/>
        </p:nvSpPr>
        <p:spPr>
          <a:xfrm>
            <a:off x="184727" y="1732290"/>
            <a:ext cx="11794837" cy="137315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sz="2800" b="1" dirty="0">
                <a:latin typeface="PT Serif" panose="020A0603040505020204" pitchFamily="18" charset="77"/>
                <a:ea typeface="Noto Sans" panose="020B0502040504020204" pitchFamily="34" charset="0"/>
                <a:cs typeface="Noto Sans" panose="020B0502040504020204" pitchFamily="34" charset="0"/>
              </a:rPr>
              <a:t>    	INRICHTING MEDEZEGGENSCHAP </a:t>
            </a:r>
          </a:p>
          <a:p>
            <a:r>
              <a:rPr lang="nl-NL" sz="2800" b="1" dirty="0">
                <a:latin typeface="PT Serif" panose="020A0603040505020204" pitchFamily="18" charset="77"/>
                <a:ea typeface="Noto Sans" panose="020B0502040504020204" pitchFamily="34" charset="0"/>
                <a:cs typeface="Noto Sans" panose="020B0502040504020204" pitchFamily="34" charset="0"/>
              </a:rPr>
              <a:t>    	NASSAUVINCENT</a:t>
            </a:r>
          </a:p>
        </p:txBody>
      </p:sp>
      <p:sp>
        <p:nvSpPr>
          <p:cNvPr id="9" name="Ondertitel 2">
            <a:extLst>
              <a:ext uri="{FF2B5EF4-FFF2-40B4-BE49-F238E27FC236}">
                <a16:creationId xmlns:a16="http://schemas.microsoft.com/office/drawing/2014/main" id="{E8009B2F-04FC-0383-6B85-55FA4DF634A6}"/>
              </a:ext>
            </a:extLst>
          </p:cNvPr>
          <p:cNvSpPr txBox="1">
            <a:spLocks/>
          </p:cNvSpPr>
          <p:nvPr/>
        </p:nvSpPr>
        <p:spPr>
          <a:xfrm>
            <a:off x="1072975" y="3828068"/>
            <a:ext cx="6870023" cy="137315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nl-NL" sz="1800" dirty="0">
                <a:latin typeface="PT Serif" panose="020A0603040505020204" pitchFamily="18" charset="77"/>
              </a:rPr>
              <a:t>Definitieve versie</a:t>
            </a:r>
          </a:p>
          <a:p>
            <a:pPr marL="0" indent="0">
              <a:buNone/>
            </a:pPr>
            <a:r>
              <a:rPr lang="en-US" sz="1800" dirty="0">
                <a:latin typeface="PT Serif" panose="020A0603040505020204" pitchFamily="18" charset="77"/>
              </a:rPr>
              <a:t>V</a:t>
            </a:r>
            <a:r>
              <a:rPr lang="nl-NL" sz="1800" dirty="0" err="1">
                <a:latin typeface="PT Serif" panose="020A0603040505020204" pitchFamily="18" charset="77"/>
              </a:rPr>
              <a:t>astgesteld</a:t>
            </a:r>
            <a:r>
              <a:rPr lang="nl-NL" sz="1800" dirty="0">
                <a:latin typeface="PT Serif" panose="020A0603040505020204" pitchFamily="18" charset="77"/>
              </a:rPr>
              <a:t> door het college van bestuur </a:t>
            </a:r>
          </a:p>
          <a:p>
            <a:pPr marL="0" indent="0">
              <a:buNone/>
            </a:pPr>
            <a:r>
              <a:rPr lang="en-US" sz="1800" dirty="0">
                <a:latin typeface="PT Serif" panose="020A0603040505020204" pitchFamily="18" charset="77"/>
              </a:rPr>
              <a:t>11</a:t>
            </a:r>
            <a:r>
              <a:rPr lang="nl-NL" sz="1800" dirty="0">
                <a:latin typeface="PT Serif" panose="020A0603040505020204" pitchFamily="18" charset="77"/>
              </a:rPr>
              <a:t> maart 2024</a:t>
            </a:r>
          </a:p>
        </p:txBody>
      </p:sp>
      <p:cxnSp>
        <p:nvCxnSpPr>
          <p:cNvPr id="11" name="Rechte verbindingslijn 10">
            <a:extLst>
              <a:ext uri="{FF2B5EF4-FFF2-40B4-BE49-F238E27FC236}">
                <a16:creationId xmlns:a16="http://schemas.microsoft.com/office/drawing/2014/main" id="{532E9A0F-0E6C-2498-86F7-ABFD1A72DEE8}"/>
              </a:ext>
            </a:extLst>
          </p:cNvPr>
          <p:cNvCxnSpPr>
            <a:cxnSpLocks/>
          </p:cNvCxnSpPr>
          <p:nvPr/>
        </p:nvCxnSpPr>
        <p:spPr>
          <a:xfrm>
            <a:off x="1172662" y="3517676"/>
            <a:ext cx="1082775" cy="0"/>
          </a:xfrm>
          <a:prstGeom prst="line">
            <a:avLst/>
          </a:prstGeom>
          <a:ln w="28575">
            <a:solidFill>
              <a:srgbClr val="EB268C"/>
            </a:solidFill>
          </a:ln>
        </p:spPr>
        <p:style>
          <a:lnRef idx="1">
            <a:schemeClr val="accent1"/>
          </a:lnRef>
          <a:fillRef idx="0">
            <a:schemeClr val="accent1"/>
          </a:fillRef>
          <a:effectRef idx="0">
            <a:schemeClr val="accent1"/>
          </a:effectRef>
          <a:fontRef idx="minor">
            <a:schemeClr val="tx1"/>
          </a:fontRef>
        </p:style>
      </p:cxnSp>
      <p:pic>
        <p:nvPicPr>
          <p:cNvPr id="2" name="Afbeelding 1">
            <a:extLst>
              <a:ext uri="{FF2B5EF4-FFF2-40B4-BE49-F238E27FC236}">
                <a16:creationId xmlns:a16="http://schemas.microsoft.com/office/drawing/2014/main" id="{5BA6F2BE-6C6C-51F4-8666-E363442CE2F8}"/>
              </a:ext>
            </a:extLst>
          </p:cNvPr>
          <p:cNvPicPr>
            <a:picLocks noChangeAspect="1"/>
          </p:cNvPicPr>
          <p:nvPr/>
        </p:nvPicPr>
        <p:blipFill>
          <a:blip r:embed="rId2"/>
          <a:stretch>
            <a:fillRect/>
          </a:stretch>
        </p:blipFill>
        <p:spPr>
          <a:xfrm>
            <a:off x="10028926" y="0"/>
            <a:ext cx="2389497" cy="1536105"/>
          </a:xfrm>
          <a:prstGeom prst="rect">
            <a:avLst/>
          </a:prstGeom>
        </p:spPr>
      </p:pic>
    </p:spTree>
    <p:extLst>
      <p:ext uri="{BB962C8B-B14F-4D97-AF65-F5344CB8AC3E}">
        <p14:creationId xmlns:p14="http://schemas.microsoft.com/office/powerpoint/2010/main" val="1320469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5CBD8385-3DC6-7646-8AAC-DC47E639D784}"/>
              </a:ext>
            </a:extLst>
          </p:cNvPr>
          <p:cNvSpPr>
            <a:spLocks noGrp="1"/>
          </p:cNvSpPr>
          <p:nvPr>
            <p:ph idx="1"/>
          </p:nvPr>
        </p:nvSpPr>
        <p:spPr>
          <a:xfrm>
            <a:off x="901908" y="3577205"/>
            <a:ext cx="9926244" cy="2218327"/>
          </a:xfrm>
          <a:ln>
            <a:noFill/>
          </a:ln>
        </p:spPr>
        <p:txBody>
          <a:bodyPr>
            <a:noAutofit/>
          </a:bodyPr>
          <a:lstStyle/>
          <a:p>
            <a:pPr marL="377825" indent="-285750">
              <a:lnSpc>
                <a:spcPct val="114000"/>
              </a:lnSpc>
              <a:spcBef>
                <a:spcPts val="600"/>
              </a:spcBef>
            </a:pPr>
            <a:r>
              <a:rPr lang="nl-NL" sz="1300" dirty="0">
                <a:latin typeface="Noto Sans" panose="020B0502040504020204" pitchFamily="34" charset="0"/>
                <a:ea typeface="Noto Sans" panose="020B0502040504020204" pitchFamily="34" charset="0"/>
                <a:cs typeface="Noto Sans" panose="020B0502040504020204" pitchFamily="34" charset="0"/>
              </a:rPr>
              <a:t>De Wet medezeggenschap op scholen (”</a:t>
            </a:r>
            <a:r>
              <a:rPr lang="nl-NL" sz="1300" b="1" dirty="0" err="1">
                <a:latin typeface="Noto Sans" panose="020B0502040504020204" pitchFamily="34" charset="0"/>
                <a:ea typeface="Noto Sans" panose="020B0502040504020204" pitchFamily="34" charset="0"/>
                <a:cs typeface="Noto Sans" panose="020B0502040504020204" pitchFamily="34" charset="0"/>
              </a:rPr>
              <a:t>Wms</a:t>
            </a:r>
            <a:r>
              <a:rPr lang="nl-NL" sz="1300" dirty="0">
                <a:latin typeface="Noto Sans" panose="020B0502040504020204" pitchFamily="34" charset="0"/>
                <a:ea typeface="Noto Sans" panose="020B0502040504020204" pitchFamily="34" charset="0"/>
                <a:cs typeface="Noto Sans" panose="020B0502040504020204" pitchFamily="34" charset="0"/>
              </a:rPr>
              <a:t>”) verbindt aan elke school (BRIN) een medezeggenschapsraad (“</a:t>
            </a:r>
            <a:r>
              <a:rPr lang="nl-NL" sz="1300" b="1" dirty="0" err="1">
                <a:latin typeface="Noto Sans" panose="020B0502040504020204" pitchFamily="34" charset="0"/>
                <a:ea typeface="Noto Sans" panose="020B0502040504020204" pitchFamily="34" charset="0"/>
                <a:cs typeface="Noto Sans" panose="020B0502040504020204" pitchFamily="34" charset="0"/>
              </a:rPr>
              <a:t>mr</a:t>
            </a:r>
            <a:r>
              <a:rPr lang="nl-NL" sz="1300" dirty="0">
                <a:latin typeface="Noto Sans" panose="020B0502040504020204" pitchFamily="34" charset="0"/>
                <a:ea typeface="Noto Sans" panose="020B0502040504020204" pitchFamily="34" charset="0"/>
                <a:cs typeface="Noto Sans" panose="020B0502040504020204" pitchFamily="34" charset="0"/>
              </a:rPr>
              <a:t>”)</a:t>
            </a:r>
            <a:r>
              <a:rPr lang="nl-NL" sz="1300" b="1" dirty="0">
                <a:latin typeface="Noto Sans" panose="020B0502040504020204" pitchFamily="34" charset="0"/>
                <a:ea typeface="Noto Sans" panose="020B0502040504020204" pitchFamily="34" charset="0"/>
                <a:cs typeface="Noto Sans" panose="020B0502040504020204" pitchFamily="34" charset="0"/>
              </a:rPr>
              <a:t>.</a:t>
            </a:r>
          </a:p>
          <a:p>
            <a:pPr marL="377825" indent="-285750">
              <a:lnSpc>
                <a:spcPct val="114000"/>
              </a:lnSpc>
              <a:spcBef>
                <a:spcPts val="600"/>
              </a:spcBef>
            </a:pPr>
            <a:r>
              <a:rPr lang="nl-NL" sz="1300" dirty="0">
                <a:latin typeface="Noto Sans" panose="020B0502040504020204" pitchFamily="34" charset="0"/>
                <a:ea typeface="Noto Sans" panose="020B0502040504020204" pitchFamily="34" charset="0"/>
                <a:cs typeface="Noto Sans" panose="020B0502040504020204" pitchFamily="34" charset="0"/>
              </a:rPr>
              <a:t>Daarnaast biedt de </a:t>
            </a:r>
            <a:r>
              <a:rPr lang="nl-NL" sz="1300" dirty="0" err="1">
                <a:latin typeface="Noto Sans" panose="020B0502040504020204" pitchFamily="34" charset="0"/>
                <a:ea typeface="Noto Sans" panose="020B0502040504020204" pitchFamily="34" charset="0"/>
                <a:cs typeface="Noto Sans" panose="020B0502040504020204" pitchFamily="34" charset="0"/>
              </a:rPr>
              <a:t>Wms</a:t>
            </a:r>
            <a:r>
              <a:rPr lang="nl-NL" sz="1300" dirty="0">
                <a:latin typeface="Noto Sans" panose="020B0502040504020204" pitchFamily="34" charset="0"/>
                <a:ea typeface="Noto Sans" panose="020B0502040504020204" pitchFamily="34" charset="0"/>
                <a:cs typeface="Noto Sans" panose="020B0502040504020204" pitchFamily="34" charset="0"/>
              </a:rPr>
              <a:t> de flexibiliteit om deelraden in te stellen. Een deelraad (“</a:t>
            </a:r>
            <a:r>
              <a:rPr lang="nl-NL" sz="1300" b="1" dirty="0" err="1">
                <a:latin typeface="Noto Sans" panose="020B0502040504020204" pitchFamily="34" charset="0"/>
                <a:ea typeface="Noto Sans" panose="020B0502040504020204" pitchFamily="34" charset="0"/>
                <a:cs typeface="Noto Sans" panose="020B0502040504020204" pitchFamily="34" charset="0"/>
              </a:rPr>
              <a:t>dr</a:t>
            </a:r>
            <a:r>
              <a:rPr lang="nl-NL" sz="1300" dirty="0">
                <a:latin typeface="Noto Sans" panose="020B0502040504020204" pitchFamily="34" charset="0"/>
                <a:ea typeface="Noto Sans" panose="020B0502040504020204" pitchFamily="34" charset="0"/>
                <a:cs typeface="Noto Sans" panose="020B0502040504020204" pitchFamily="34" charset="0"/>
              </a:rPr>
              <a:t>”) treedt in de bevoegdheden in plaats van de </a:t>
            </a:r>
            <a:r>
              <a:rPr lang="nl-NL" sz="1300" dirty="0" err="1">
                <a:latin typeface="Noto Sans" panose="020B0502040504020204" pitchFamily="34" charset="0"/>
                <a:ea typeface="Noto Sans" panose="020B0502040504020204" pitchFamily="34" charset="0"/>
                <a:cs typeface="Noto Sans" panose="020B0502040504020204" pitchFamily="34" charset="0"/>
              </a:rPr>
              <a:t>mr</a:t>
            </a:r>
            <a:r>
              <a:rPr lang="nl-NL" sz="1300" dirty="0">
                <a:latin typeface="Noto Sans" panose="020B0502040504020204" pitchFamily="34" charset="0"/>
                <a:ea typeface="Noto Sans" panose="020B0502040504020204" pitchFamily="34" charset="0"/>
                <a:cs typeface="Noto Sans" panose="020B0502040504020204" pitchFamily="34" charset="0"/>
              </a:rPr>
              <a:t>, voor zover het betrekking heeft op het deel van de school waarvoor de deelraad is ingesteld (bijvoorbeeld: een locatie). De instelling van deelraden moet worden vastgelegd in het medezeggenschapsstatuut.</a:t>
            </a:r>
          </a:p>
          <a:p>
            <a:pPr marL="377825" indent="-285750">
              <a:lnSpc>
                <a:spcPct val="114000"/>
              </a:lnSpc>
              <a:spcBef>
                <a:spcPts val="600"/>
              </a:spcBef>
            </a:pPr>
            <a:r>
              <a:rPr lang="nl-NL" sz="1300" dirty="0">
                <a:latin typeface="Noto Sans" panose="020B0502040504020204" pitchFamily="34" charset="0"/>
                <a:ea typeface="Noto Sans" panose="020B0502040504020204" pitchFamily="34" charset="0"/>
                <a:cs typeface="Noto Sans" panose="020B0502040504020204" pitchFamily="34" charset="0"/>
              </a:rPr>
              <a:t>Leden van de </a:t>
            </a:r>
            <a:r>
              <a:rPr lang="nl-NL" sz="1300" dirty="0" err="1">
                <a:latin typeface="Noto Sans" panose="020B0502040504020204" pitchFamily="34" charset="0"/>
                <a:ea typeface="Noto Sans" panose="020B0502040504020204" pitchFamily="34" charset="0"/>
                <a:cs typeface="Noto Sans" panose="020B0502040504020204" pitchFamily="34" charset="0"/>
              </a:rPr>
              <a:t>mr</a:t>
            </a:r>
            <a:r>
              <a:rPr lang="nl-NL" sz="1300" dirty="0">
                <a:latin typeface="Noto Sans" panose="020B0502040504020204" pitchFamily="34" charset="0"/>
                <a:ea typeface="Noto Sans" panose="020B0502040504020204" pitchFamily="34" charset="0"/>
                <a:cs typeface="Noto Sans" panose="020B0502040504020204" pitchFamily="34" charset="0"/>
              </a:rPr>
              <a:t> worden voor de helft verkozen uit en door het personeel, voor de helft uit en door ouders en leerlingen. Uitgangspunt voor ouders en leerlingen is dat de onderlinge verdeling ook half/half is, maar deze geledingen mogen de ander ‘opvullen’ bij gebrek aan animo. </a:t>
            </a:r>
          </a:p>
          <a:p>
            <a:pPr marL="377825" indent="-285750">
              <a:lnSpc>
                <a:spcPct val="114000"/>
              </a:lnSpc>
              <a:spcBef>
                <a:spcPts val="600"/>
              </a:spcBef>
            </a:pPr>
            <a:r>
              <a:rPr lang="nl-NL" sz="1300" dirty="0">
                <a:latin typeface="Noto Sans" panose="020B0502040504020204" pitchFamily="34" charset="0"/>
                <a:ea typeface="Noto Sans" panose="020B0502040504020204" pitchFamily="34" charset="0"/>
                <a:cs typeface="Noto Sans" panose="020B0502040504020204" pitchFamily="34" charset="0"/>
              </a:rPr>
              <a:t>Deelraden kennen dezelfde verdeling. Het ligt voor de hand dat afgesproken wordt dat leden verkozen worden uit de </a:t>
            </a:r>
            <a:br>
              <a:rPr lang="nl-NL" sz="1300" dirty="0">
                <a:latin typeface="Noto Sans" panose="020B0502040504020204" pitchFamily="34" charset="0"/>
                <a:ea typeface="Noto Sans" panose="020B0502040504020204" pitchFamily="34" charset="0"/>
                <a:cs typeface="Noto Sans" panose="020B0502040504020204" pitchFamily="34" charset="0"/>
              </a:rPr>
            </a:br>
            <a:r>
              <a:rPr lang="nl-NL" sz="1300" dirty="0">
                <a:latin typeface="Noto Sans" panose="020B0502040504020204" pitchFamily="34" charset="0"/>
                <a:ea typeface="Noto Sans" panose="020B0502040504020204" pitchFamily="34" charset="0"/>
                <a:cs typeface="Noto Sans" panose="020B0502040504020204" pitchFamily="34" charset="0"/>
              </a:rPr>
              <a:t>bij dat deel van de school (bijv. de locatie) betrokken medewerkers, ouders en leerlingen.</a:t>
            </a:r>
          </a:p>
        </p:txBody>
      </p:sp>
      <p:sp>
        <p:nvSpPr>
          <p:cNvPr id="5" name="Tijdelijke aanduiding voor dianummer 4">
            <a:extLst>
              <a:ext uri="{FF2B5EF4-FFF2-40B4-BE49-F238E27FC236}">
                <a16:creationId xmlns:a16="http://schemas.microsoft.com/office/drawing/2014/main" id="{359CD00E-B991-FE48-BDBD-9AB9D3AAF013}"/>
              </a:ext>
            </a:extLst>
          </p:cNvPr>
          <p:cNvSpPr>
            <a:spLocks noGrp="1"/>
          </p:cNvSpPr>
          <p:nvPr>
            <p:ph type="sldNum" sz="quarter" idx="12"/>
          </p:nvPr>
        </p:nvSpPr>
        <p:spPr/>
        <p:txBody>
          <a:bodyPr vert="horz" lIns="91440" tIns="45720" rIns="91440" bIns="45720" rtlCol="0" anchor="ctr"/>
          <a:lstStyle/>
          <a:p>
            <a:fld id="{31DDEF9A-47F6-214F-A7CD-1F86B301B547}" type="slidenum">
              <a:rPr lang="nl-NL" sz="105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pPr/>
              <a:t>10</a:t>
            </a:fld>
            <a:endParaRPr lang="nl-NL" sz="105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endParaRPr>
          </a:p>
        </p:txBody>
      </p:sp>
      <p:sp>
        <p:nvSpPr>
          <p:cNvPr id="7" name="Tijdelijke aanduiding voor datum 8">
            <a:extLst>
              <a:ext uri="{FF2B5EF4-FFF2-40B4-BE49-F238E27FC236}">
                <a16:creationId xmlns:a16="http://schemas.microsoft.com/office/drawing/2014/main" id="{36AB3340-08F5-4F41-92DF-D14084CE87C4}"/>
              </a:ext>
            </a:extLst>
          </p:cNvPr>
          <p:cNvSpPr>
            <a:spLocks noGrp="1"/>
          </p:cNvSpPr>
          <p:nvPr>
            <p:ph type="dt" sz="half" idx="10"/>
          </p:nvPr>
        </p:nvSpPr>
        <p:spPr>
          <a:xfrm>
            <a:off x="838200" y="6356350"/>
            <a:ext cx="2743200" cy="365125"/>
          </a:xfrm>
        </p:spPr>
        <p:txBody>
          <a:bodyPr vert="horz" lIns="91440" tIns="45720" rIns="91440" bIns="45720" rtlCol="0" anchor="ctr"/>
          <a:lstStyle/>
          <a:p>
            <a:r>
              <a:rPr lang="nl-NL" sz="105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t>6 november 2023</a:t>
            </a:r>
          </a:p>
        </p:txBody>
      </p:sp>
      <p:sp>
        <p:nvSpPr>
          <p:cNvPr id="8" name="Tijdelijke aanduiding voor voettekst 3">
            <a:extLst>
              <a:ext uri="{FF2B5EF4-FFF2-40B4-BE49-F238E27FC236}">
                <a16:creationId xmlns:a16="http://schemas.microsoft.com/office/drawing/2014/main" id="{2B6F8C3B-98BE-A64A-B479-483B69A11317}"/>
              </a:ext>
            </a:extLst>
          </p:cNvPr>
          <p:cNvSpPr>
            <a:spLocks noGrp="1"/>
          </p:cNvSpPr>
          <p:nvPr>
            <p:ph type="ftr" sz="quarter" idx="11"/>
          </p:nvPr>
        </p:nvSpPr>
        <p:spPr>
          <a:xfrm>
            <a:off x="4038600" y="6356350"/>
            <a:ext cx="4114800" cy="365125"/>
          </a:xfrm>
        </p:spPr>
        <p:txBody>
          <a:bodyPr/>
          <a:lstStyle/>
          <a:p>
            <a:r>
              <a:rPr lang="nl-NL" sz="105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t>Voorstel inrichting medezeggenschap NassauVincent</a:t>
            </a:r>
          </a:p>
        </p:txBody>
      </p:sp>
      <p:sp>
        <p:nvSpPr>
          <p:cNvPr id="62" name="Rechthoek 61">
            <a:extLst>
              <a:ext uri="{FF2B5EF4-FFF2-40B4-BE49-F238E27FC236}">
                <a16:creationId xmlns:a16="http://schemas.microsoft.com/office/drawing/2014/main" id="{A984148C-1237-B123-14AD-04BCA3D8B3BB}"/>
              </a:ext>
            </a:extLst>
          </p:cNvPr>
          <p:cNvSpPr/>
          <p:nvPr/>
        </p:nvSpPr>
        <p:spPr>
          <a:xfrm>
            <a:off x="1692322" y="1808609"/>
            <a:ext cx="5418161" cy="562408"/>
          </a:xfrm>
          <a:prstGeom prst="rect">
            <a:avLst/>
          </a:prstGeom>
          <a:noFill/>
          <a:ln w="19050">
            <a:solidFill>
              <a:srgbClr val="194A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rPr>
              <a:t>BRIN</a:t>
            </a:r>
          </a:p>
        </p:txBody>
      </p:sp>
      <p:sp>
        <p:nvSpPr>
          <p:cNvPr id="63" name="Rechthoek 62">
            <a:extLst>
              <a:ext uri="{FF2B5EF4-FFF2-40B4-BE49-F238E27FC236}">
                <a16:creationId xmlns:a16="http://schemas.microsoft.com/office/drawing/2014/main" id="{64D1BC62-DA45-A2D1-88A2-37125F6D8B99}"/>
              </a:ext>
            </a:extLst>
          </p:cNvPr>
          <p:cNvSpPr/>
          <p:nvPr/>
        </p:nvSpPr>
        <p:spPr>
          <a:xfrm>
            <a:off x="8440510" y="1885828"/>
            <a:ext cx="1918855" cy="407971"/>
          </a:xfrm>
          <a:prstGeom prst="rect">
            <a:avLst/>
          </a:prstGeom>
          <a:solidFill>
            <a:srgbClr val="194A80"/>
          </a:solidFill>
          <a:ln>
            <a:solidFill>
              <a:srgbClr val="194A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a:latin typeface="Noto Sans" panose="020B0502040504020204" pitchFamily="34" charset="0"/>
                <a:ea typeface="Noto Sans" panose="020B0502040504020204" pitchFamily="34" charset="0"/>
                <a:cs typeface="Noto Sans" panose="020B0502040504020204" pitchFamily="34" charset="0"/>
              </a:rPr>
              <a:t>bestuur</a:t>
            </a:r>
          </a:p>
        </p:txBody>
      </p:sp>
      <p:sp>
        <p:nvSpPr>
          <p:cNvPr id="64" name="Rechthoek 63">
            <a:extLst>
              <a:ext uri="{FF2B5EF4-FFF2-40B4-BE49-F238E27FC236}">
                <a16:creationId xmlns:a16="http://schemas.microsoft.com/office/drawing/2014/main" id="{81BD7AA6-D213-AE32-D977-E9BE9A472926}"/>
              </a:ext>
            </a:extLst>
          </p:cNvPr>
          <p:cNvSpPr/>
          <p:nvPr/>
        </p:nvSpPr>
        <p:spPr>
          <a:xfrm>
            <a:off x="8440510" y="2577474"/>
            <a:ext cx="1918855" cy="407971"/>
          </a:xfrm>
          <a:prstGeom prst="rect">
            <a:avLst/>
          </a:prstGeom>
          <a:solidFill>
            <a:srgbClr val="194A80"/>
          </a:solidFill>
          <a:ln>
            <a:solidFill>
              <a:srgbClr val="194A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a:latin typeface="Noto Sans" panose="020B0502040504020204" pitchFamily="34" charset="0"/>
                <a:ea typeface="Noto Sans" panose="020B0502040504020204" pitchFamily="34" charset="0"/>
                <a:cs typeface="Noto Sans" panose="020B0502040504020204" pitchFamily="34" charset="0"/>
              </a:rPr>
              <a:t>bestuur of directie</a:t>
            </a:r>
            <a:br>
              <a:rPr lang="nl-NL" sz="1100" dirty="0">
                <a:latin typeface="Noto Sans" panose="020B0502040504020204" pitchFamily="34" charset="0"/>
                <a:ea typeface="Noto Sans" panose="020B0502040504020204" pitchFamily="34" charset="0"/>
                <a:cs typeface="Noto Sans" panose="020B0502040504020204" pitchFamily="34" charset="0"/>
              </a:rPr>
            </a:br>
            <a:r>
              <a:rPr lang="nl-NL" sz="1100" dirty="0">
                <a:latin typeface="Noto Sans" panose="020B0502040504020204" pitchFamily="34" charset="0"/>
                <a:ea typeface="Noto Sans" panose="020B0502040504020204" pitchFamily="34" charset="0"/>
                <a:cs typeface="Noto Sans" panose="020B0502040504020204" pitchFamily="34" charset="0"/>
              </a:rPr>
              <a:t>(eigen keuze)</a:t>
            </a:r>
          </a:p>
        </p:txBody>
      </p:sp>
      <p:sp>
        <p:nvSpPr>
          <p:cNvPr id="65" name="Rechthoek 64">
            <a:extLst>
              <a:ext uri="{FF2B5EF4-FFF2-40B4-BE49-F238E27FC236}">
                <a16:creationId xmlns:a16="http://schemas.microsoft.com/office/drawing/2014/main" id="{4564DC25-BA92-49DC-87A7-26A68EC7C27B}"/>
              </a:ext>
            </a:extLst>
          </p:cNvPr>
          <p:cNvSpPr/>
          <p:nvPr/>
        </p:nvSpPr>
        <p:spPr>
          <a:xfrm>
            <a:off x="5228957" y="1885828"/>
            <a:ext cx="870317" cy="407971"/>
          </a:xfrm>
          <a:prstGeom prst="rect">
            <a:avLst/>
          </a:prstGeom>
          <a:noFill/>
          <a:ln w="19050">
            <a:solidFill>
              <a:srgbClr val="194A8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err="1">
                <a:solidFill>
                  <a:schemeClr val="tx1"/>
                </a:solidFill>
                <a:latin typeface="Noto Sans" panose="020B0502040504020204" pitchFamily="34" charset="0"/>
                <a:ea typeface="Noto Sans" panose="020B0502040504020204" pitchFamily="34" charset="0"/>
                <a:cs typeface="Noto Sans" panose="020B0502040504020204" pitchFamily="34" charset="0"/>
              </a:rPr>
              <a:t>omr</a:t>
            </a:r>
            <a:endPar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endParaRPr>
          </a:p>
        </p:txBody>
      </p:sp>
      <p:sp>
        <p:nvSpPr>
          <p:cNvPr id="66" name="Rechthoek 65">
            <a:extLst>
              <a:ext uri="{FF2B5EF4-FFF2-40B4-BE49-F238E27FC236}">
                <a16:creationId xmlns:a16="http://schemas.microsoft.com/office/drawing/2014/main" id="{F68278C0-BF3C-2C34-2710-EC21EF70845D}"/>
              </a:ext>
            </a:extLst>
          </p:cNvPr>
          <p:cNvSpPr/>
          <p:nvPr/>
        </p:nvSpPr>
        <p:spPr>
          <a:xfrm>
            <a:off x="3168268" y="1885828"/>
            <a:ext cx="1728294" cy="407971"/>
          </a:xfrm>
          <a:prstGeom prst="rect">
            <a:avLst/>
          </a:prstGeom>
          <a:noFill/>
          <a:ln w="19050">
            <a:solidFill>
              <a:srgbClr val="194A8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err="1">
                <a:solidFill>
                  <a:schemeClr val="tx1"/>
                </a:solidFill>
                <a:latin typeface="Noto Sans" panose="020B0502040504020204" pitchFamily="34" charset="0"/>
                <a:ea typeface="Noto Sans" panose="020B0502040504020204" pitchFamily="34" charset="0"/>
                <a:cs typeface="Noto Sans" panose="020B0502040504020204" pitchFamily="34" charset="0"/>
              </a:rPr>
              <a:t>pmr</a:t>
            </a:r>
            <a:endPar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endParaRPr>
          </a:p>
        </p:txBody>
      </p:sp>
      <p:cxnSp>
        <p:nvCxnSpPr>
          <p:cNvPr id="67" name="Rechte verbindingslijn met pijl 66">
            <a:extLst>
              <a:ext uri="{FF2B5EF4-FFF2-40B4-BE49-F238E27FC236}">
                <a16:creationId xmlns:a16="http://schemas.microsoft.com/office/drawing/2014/main" id="{AAED6E31-BBDB-9E8A-8893-21850AD78E12}"/>
              </a:ext>
            </a:extLst>
          </p:cNvPr>
          <p:cNvCxnSpPr>
            <a:cxnSpLocks/>
          </p:cNvCxnSpPr>
          <p:nvPr/>
        </p:nvCxnSpPr>
        <p:spPr>
          <a:xfrm flipV="1">
            <a:off x="7289229" y="2089813"/>
            <a:ext cx="902835" cy="1"/>
          </a:xfrm>
          <a:prstGeom prst="straightConnector1">
            <a:avLst/>
          </a:prstGeom>
          <a:ln w="19050">
            <a:solidFill>
              <a:srgbClr val="D8117E"/>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8" name="Rechte verbindingslijn met pijl 67">
            <a:extLst>
              <a:ext uri="{FF2B5EF4-FFF2-40B4-BE49-F238E27FC236}">
                <a16:creationId xmlns:a16="http://schemas.microsoft.com/office/drawing/2014/main" id="{313E1103-78CB-EA83-10BC-65855F2FC838}"/>
              </a:ext>
            </a:extLst>
          </p:cNvPr>
          <p:cNvCxnSpPr>
            <a:cxnSpLocks/>
          </p:cNvCxnSpPr>
          <p:nvPr/>
        </p:nvCxnSpPr>
        <p:spPr>
          <a:xfrm>
            <a:off x="7289229" y="2781459"/>
            <a:ext cx="902835" cy="0"/>
          </a:xfrm>
          <a:prstGeom prst="straightConnector1">
            <a:avLst/>
          </a:prstGeom>
          <a:ln w="19050">
            <a:solidFill>
              <a:srgbClr val="D8117E"/>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69" name="Rechthoek 68">
            <a:extLst>
              <a:ext uri="{FF2B5EF4-FFF2-40B4-BE49-F238E27FC236}">
                <a16:creationId xmlns:a16="http://schemas.microsoft.com/office/drawing/2014/main" id="{77DFC0F9-6C5C-6ABF-18DA-0F93F89EB991}"/>
              </a:ext>
            </a:extLst>
          </p:cNvPr>
          <p:cNvSpPr/>
          <p:nvPr/>
        </p:nvSpPr>
        <p:spPr>
          <a:xfrm>
            <a:off x="6099274" y="1885828"/>
            <a:ext cx="870317" cy="407971"/>
          </a:xfrm>
          <a:prstGeom prst="rect">
            <a:avLst/>
          </a:prstGeom>
          <a:noFill/>
          <a:ln w="19050">
            <a:solidFill>
              <a:srgbClr val="194A8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err="1">
                <a:solidFill>
                  <a:schemeClr val="tx1"/>
                </a:solidFill>
                <a:latin typeface="Noto Sans" panose="020B0502040504020204" pitchFamily="34" charset="0"/>
                <a:ea typeface="Noto Sans" panose="020B0502040504020204" pitchFamily="34" charset="0"/>
                <a:cs typeface="Noto Sans" panose="020B0502040504020204" pitchFamily="34" charset="0"/>
              </a:rPr>
              <a:t>lmr</a:t>
            </a:r>
            <a:endPar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endParaRPr>
          </a:p>
        </p:txBody>
      </p:sp>
      <p:sp>
        <p:nvSpPr>
          <p:cNvPr id="70" name="Rechthoek 69">
            <a:extLst>
              <a:ext uri="{FF2B5EF4-FFF2-40B4-BE49-F238E27FC236}">
                <a16:creationId xmlns:a16="http://schemas.microsoft.com/office/drawing/2014/main" id="{492C8996-B018-2F37-769A-0599ED693A68}"/>
              </a:ext>
            </a:extLst>
          </p:cNvPr>
          <p:cNvSpPr/>
          <p:nvPr/>
        </p:nvSpPr>
        <p:spPr>
          <a:xfrm>
            <a:off x="5228957" y="2577474"/>
            <a:ext cx="870317" cy="407971"/>
          </a:xfrm>
          <a:prstGeom prst="rect">
            <a:avLst/>
          </a:prstGeom>
          <a:noFill/>
          <a:ln w="19050">
            <a:solidFill>
              <a:srgbClr val="7F7F7F"/>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rPr>
              <a:t>o-</a:t>
            </a:r>
            <a:r>
              <a:rPr lang="nl-NL" sz="1100" dirty="0" err="1">
                <a:solidFill>
                  <a:schemeClr val="tx1"/>
                </a:solidFill>
                <a:latin typeface="Noto Sans" panose="020B0502040504020204" pitchFamily="34" charset="0"/>
                <a:ea typeface="Noto Sans" panose="020B0502040504020204" pitchFamily="34" charset="0"/>
                <a:cs typeface="Noto Sans" panose="020B0502040504020204" pitchFamily="34" charset="0"/>
              </a:rPr>
              <a:t>dmr</a:t>
            </a:r>
            <a:endPar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endParaRPr>
          </a:p>
        </p:txBody>
      </p:sp>
      <p:sp>
        <p:nvSpPr>
          <p:cNvPr id="71" name="Rechthoek 70">
            <a:extLst>
              <a:ext uri="{FF2B5EF4-FFF2-40B4-BE49-F238E27FC236}">
                <a16:creationId xmlns:a16="http://schemas.microsoft.com/office/drawing/2014/main" id="{F92E0C51-45EB-D60D-2864-D06824A99D51}"/>
              </a:ext>
            </a:extLst>
          </p:cNvPr>
          <p:cNvSpPr/>
          <p:nvPr/>
        </p:nvSpPr>
        <p:spPr>
          <a:xfrm>
            <a:off x="3168268" y="2577474"/>
            <a:ext cx="1728294" cy="407971"/>
          </a:xfrm>
          <a:prstGeom prst="rect">
            <a:avLst/>
          </a:prstGeom>
          <a:noFill/>
          <a:ln w="19050">
            <a:solidFill>
              <a:srgbClr val="7F7F7F"/>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rPr>
              <a:t>p-</a:t>
            </a:r>
            <a:r>
              <a:rPr lang="nl-NL" sz="1100" dirty="0" err="1">
                <a:solidFill>
                  <a:schemeClr val="tx1"/>
                </a:solidFill>
                <a:latin typeface="Noto Sans" panose="020B0502040504020204" pitchFamily="34" charset="0"/>
                <a:ea typeface="Noto Sans" panose="020B0502040504020204" pitchFamily="34" charset="0"/>
                <a:cs typeface="Noto Sans" panose="020B0502040504020204" pitchFamily="34" charset="0"/>
              </a:rPr>
              <a:t>dmr</a:t>
            </a:r>
            <a:endPar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endParaRPr>
          </a:p>
        </p:txBody>
      </p:sp>
      <p:sp>
        <p:nvSpPr>
          <p:cNvPr id="72" name="Rechthoek 71">
            <a:extLst>
              <a:ext uri="{FF2B5EF4-FFF2-40B4-BE49-F238E27FC236}">
                <a16:creationId xmlns:a16="http://schemas.microsoft.com/office/drawing/2014/main" id="{1B9E5146-9010-0D8A-4F5D-63654244BA9F}"/>
              </a:ext>
            </a:extLst>
          </p:cNvPr>
          <p:cNvSpPr/>
          <p:nvPr/>
        </p:nvSpPr>
        <p:spPr>
          <a:xfrm>
            <a:off x="6099274" y="2577474"/>
            <a:ext cx="870317" cy="407971"/>
          </a:xfrm>
          <a:prstGeom prst="rect">
            <a:avLst/>
          </a:prstGeom>
          <a:noFill/>
          <a:ln w="19050">
            <a:solidFill>
              <a:srgbClr val="7F7F7F"/>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rPr>
              <a:t>l-</a:t>
            </a:r>
            <a:r>
              <a:rPr lang="nl-NL" sz="1100" dirty="0" err="1">
                <a:solidFill>
                  <a:schemeClr val="tx1"/>
                </a:solidFill>
                <a:latin typeface="Noto Sans" panose="020B0502040504020204" pitchFamily="34" charset="0"/>
                <a:ea typeface="Noto Sans" panose="020B0502040504020204" pitchFamily="34" charset="0"/>
                <a:cs typeface="Noto Sans" panose="020B0502040504020204" pitchFamily="34" charset="0"/>
              </a:rPr>
              <a:t>dmr</a:t>
            </a:r>
            <a:endPar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endParaRPr>
          </a:p>
        </p:txBody>
      </p:sp>
      <p:sp>
        <p:nvSpPr>
          <p:cNvPr id="73" name="Rechthoek 72">
            <a:extLst>
              <a:ext uri="{FF2B5EF4-FFF2-40B4-BE49-F238E27FC236}">
                <a16:creationId xmlns:a16="http://schemas.microsoft.com/office/drawing/2014/main" id="{65984E30-592D-656F-DEFD-A227D0B56D7A}"/>
              </a:ext>
            </a:extLst>
          </p:cNvPr>
          <p:cNvSpPr/>
          <p:nvPr/>
        </p:nvSpPr>
        <p:spPr>
          <a:xfrm>
            <a:off x="1692322" y="2500255"/>
            <a:ext cx="5418161" cy="562408"/>
          </a:xfrm>
          <a:prstGeom prst="rect">
            <a:avLst/>
          </a:prstGeom>
          <a:noFill/>
          <a:ln w="19050">
            <a:solidFill>
              <a:srgbClr val="7F7F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100" dirty="0" err="1">
                <a:solidFill>
                  <a:schemeClr val="tx1"/>
                </a:solidFill>
                <a:latin typeface="Noto Sans" panose="020B0502040504020204" pitchFamily="34" charset="0"/>
                <a:ea typeface="Noto Sans" panose="020B0502040504020204" pitchFamily="34" charset="0"/>
                <a:cs typeface="Noto Sans" panose="020B0502040504020204" pitchFamily="34" charset="0"/>
              </a:rPr>
              <a:t>subBRIN</a:t>
            </a:r>
            <a:endPar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endParaRPr>
          </a:p>
          <a:p>
            <a:r>
              <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rPr>
              <a:t>(optioneel)</a:t>
            </a:r>
          </a:p>
        </p:txBody>
      </p:sp>
      <p:pic>
        <p:nvPicPr>
          <p:cNvPr id="9" name="Afbeelding 8">
            <a:extLst>
              <a:ext uri="{FF2B5EF4-FFF2-40B4-BE49-F238E27FC236}">
                <a16:creationId xmlns:a16="http://schemas.microsoft.com/office/drawing/2014/main" id="{9C2BCACB-354A-9309-183B-A89382F093F7}"/>
              </a:ext>
            </a:extLst>
          </p:cNvPr>
          <p:cNvPicPr>
            <a:picLocks noChangeAspect="1"/>
          </p:cNvPicPr>
          <p:nvPr/>
        </p:nvPicPr>
        <p:blipFill>
          <a:blip r:embed="rId3"/>
          <a:stretch>
            <a:fillRect/>
          </a:stretch>
        </p:blipFill>
        <p:spPr>
          <a:xfrm>
            <a:off x="10028926" y="0"/>
            <a:ext cx="2389497" cy="1536105"/>
          </a:xfrm>
          <a:prstGeom prst="rect">
            <a:avLst/>
          </a:prstGeom>
        </p:spPr>
      </p:pic>
      <p:sp>
        <p:nvSpPr>
          <p:cNvPr id="13" name="Titel 1">
            <a:extLst>
              <a:ext uri="{FF2B5EF4-FFF2-40B4-BE49-F238E27FC236}">
                <a16:creationId xmlns:a16="http://schemas.microsoft.com/office/drawing/2014/main" id="{8BBA5CE8-127E-80B5-5EEC-D41DED5C20B7}"/>
              </a:ext>
            </a:extLst>
          </p:cNvPr>
          <p:cNvSpPr txBox="1">
            <a:spLocks/>
          </p:cNvSpPr>
          <p:nvPr/>
        </p:nvSpPr>
        <p:spPr>
          <a:xfrm>
            <a:off x="727363" y="470360"/>
            <a:ext cx="11057389" cy="82342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sz="2500" b="1" dirty="0">
                <a:latin typeface="PT Serif" panose="020A0603040505020204" pitchFamily="18" charset="77"/>
                <a:ea typeface="Noto Sans" panose="020B0502040504020204" pitchFamily="34" charset="0"/>
                <a:cs typeface="Noto Sans" panose="020B0502040504020204" pitchFamily="34" charset="0"/>
              </a:rPr>
              <a:t>UITGANGSPUNTEN WET-EN REGELGEVING (BIJ ÉÉN BRIN)</a:t>
            </a:r>
          </a:p>
        </p:txBody>
      </p:sp>
    </p:spTree>
    <p:extLst>
      <p:ext uri="{BB962C8B-B14F-4D97-AF65-F5344CB8AC3E}">
        <p14:creationId xmlns:p14="http://schemas.microsoft.com/office/powerpoint/2010/main" val="37214092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5CBD8385-3DC6-7646-8AAC-DC47E639D784}"/>
              </a:ext>
            </a:extLst>
          </p:cNvPr>
          <p:cNvSpPr>
            <a:spLocks noGrp="1"/>
          </p:cNvSpPr>
          <p:nvPr>
            <p:ph idx="1"/>
          </p:nvPr>
        </p:nvSpPr>
        <p:spPr>
          <a:xfrm>
            <a:off x="838200" y="4213029"/>
            <a:ext cx="9926244" cy="1411625"/>
          </a:xfrm>
          <a:ln>
            <a:noFill/>
          </a:ln>
        </p:spPr>
        <p:txBody>
          <a:bodyPr>
            <a:noAutofit/>
          </a:bodyPr>
          <a:lstStyle/>
          <a:p>
            <a:pPr marL="377825" indent="-285750">
              <a:lnSpc>
                <a:spcPct val="114000"/>
              </a:lnSpc>
              <a:spcBef>
                <a:spcPts val="600"/>
              </a:spcBef>
            </a:pPr>
            <a:r>
              <a:rPr lang="nl-NL" sz="1300" dirty="0">
                <a:latin typeface="Noto Sans" panose="020B0502040504020204" pitchFamily="34" charset="0"/>
                <a:ea typeface="Noto Sans" panose="020B0502040504020204" pitchFamily="34" charset="0"/>
                <a:cs typeface="Noto Sans" panose="020B0502040504020204" pitchFamily="34" charset="0"/>
              </a:rPr>
              <a:t>De </a:t>
            </a:r>
            <a:r>
              <a:rPr lang="nl-NL" sz="1300" dirty="0" err="1">
                <a:latin typeface="Noto Sans" panose="020B0502040504020204" pitchFamily="34" charset="0"/>
                <a:ea typeface="Noto Sans" panose="020B0502040504020204" pitchFamily="34" charset="0"/>
                <a:cs typeface="Noto Sans" panose="020B0502040504020204" pitchFamily="34" charset="0"/>
              </a:rPr>
              <a:t>Wms</a:t>
            </a:r>
            <a:r>
              <a:rPr lang="nl-NL" sz="1300" dirty="0">
                <a:latin typeface="Noto Sans" panose="020B0502040504020204" pitchFamily="34" charset="0"/>
                <a:ea typeface="Noto Sans" panose="020B0502040504020204" pitchFamily="34" charset="0"/>
                <a:cs typeface="Noto Sans" panose="020B0502040504020204" pitchFamily="34" charset="0"/>
              </a:rPr>
              <a:t> verplicht in het geval dat er meerdere scholen in stand worden gehouden een gemeenschappelijke medezeggenschapsraad (“</a:t>
            </a:r>
            <a:r>
              <a:rPr lang="nl-NL" sz="1300" b="1" dirty="0" err="1">
                <a:latin typeface="Noto Sans" panose="020B0502040504020204" pitchFamily="34" charset="0"/>
                <a:ea typeface="Noto Sans" panose="020B0502040504020204" pitchFamily="34" charset="0"/>
                <a:cs typeface="Noto Sans" panose="020B0502040504020204" pitchFamily="34" charset="0"/>
              </a:rPr>
              <a:t>gmr</a:t>
            </a:r>
            <a:r>
              <a:rPr lang="nl-NL" sz="1300" dirty="0">
                <a:latin typeface="Noto Sans" panose="020B0502040504020204" pitchFamily="34" charset="0"/>
                <a:ea typeface="Noto Sans" panose="020B0502040504020204" pitchFamily="34" charset="0"/>
                <a:cs typeface="Noto Sans" panose="020B0502040504020204" pitchFamily="34" charset="0"/>
              </a:rPr>
              <a:t>”) op het niveau van de in stand houdende rechtspersoon. </a:t>
            </a:r>
          </a:p>
          <a:p>
            <a:pPr marL="377825" indent="-285750">
              <a:lnSpc>
                <a:spcPct val="114000"/>
              </a:lnSpc>
              <a:spcBef>
                <a:spcPts val="600"/>
              </a:spcBef>
            </a:pPr>
            <a:r>
              <a:rPr lang="nl-NL" sz="1300" dirty="0">
                <a:latin typeface="Noto Sans" panose="020B0502040504020204" pitchFamily="34" charset="0"/>
                <a:ea typeface="Noto Sans" panose="020B0502040504020204" pitchFamily="34" charset="0"/>
                <a:cs typeface="Noto Sans" panose="020B0502040504020204" pitchFamily="34" charset="0"/>
              </a:rPr>
              <a:t>Indien het aangelegenheden betreft die van gemeenschappelijk belang zijn voor alle scholen of een meerderheid van de scholen, dan treedt de </a:t>
            </a:r>
            <a:r>
              <a:rPr lang="nl-NL" sz="1300" dirty="0" err="1">
                <a:latin typeface="Noto Sans" panose="020B0502040504020204" pitchFamily="34" charset="0"/>
                <a:ea typeface="Noto Sans" panose="020B0502040504020204" pitchFamily="34" charset="0"/>
                <a:cs typeface="Noto Sans" panose="020B0502040504020204" pitchFamily="34" charset="0"/>
              </a:rPr>
              <a:t>gmr</a:t>
            </a:r>
            <a:r>
              <a:rPr lang="nl-NL" sz="1300" dirty="0">
                <a:latin typeface="Noto Sans" panose="020B0502040504020204" pitchFamily="34" charset="0"/>
                <a:ea typeface="Noto Sans" panose="020B0502040504020204" pitchFamily="34" charset="0"/>
                <a:cs typeface="Noto Sans" panose="020B0502040504020204" pitchFamily="34" charset="0"/>
              </a:rPr>
              <a:t> in de bevoegdheden van de medezeggenschapsraden. Daarnaast heeft de </a:t>
            </a:r>
            <a:r>
              <a:rPr lang="nl-NL" sz="1300" dirty="0" err="1">
                <a:latin typeface="Noto Sans" panose="020B0502040504020204" pitchFamily="34" charset="0"/>
                <a:ea typeface="Noto Sans" panose="020B0502040504020204" pitchFamily="34" charset="0"/>
                <a:cs typeface="Noto Sans" panose="020B0502040504020204" pitchFamily="34" charset="0"/>
              </a:rPr>
              <a:t>gmr</a:t>
            </a:r>
            <a:r>
              <a:rPr lang="nl-NL" sz="1300" dirty="0">
                <a:latin typeface="Noto Sans" panose="020B0502040504020204" pitchFamily="34" charset="0"/>
                <a:ea typeface="Noto Sans" panose="020B0502040504020204" pitchFamily="34" charset="0"/>
                <a:cs typeface="Noto Sans" panose="020B0502040504020204" pitchFamily="34" charset="0"/>
              </a:rPr>
              <a:t> adviesrecht ten aanzien van (i) de hoofdlijnen van het meerjarig financieel beleid, (ii) de criteria voor de verdeling van middelen over voorzieningen op </a:t>
            </a:r>
            <a:r>
              <a:rPr lang="nl-NL" sz="1300" dirty="0" err="1">
                <a:latin typeface="Noto Sans" panose="020B0502040504020204" pitchFamily="34" charset="0"/>
                <a:ea typeface="Noto Sans" panose="020B0502040504020204" pitchFamily="34" charset="0"/>
                <a:cs typeface="Noto Sans" panose="020B0502040504020204" pitchFamily="34" charset="0"/>
              </a:rPr>
              <a:t>bovenschoolsniveau</a:t>
            </a:r>
            <a:r>
              <a:rPr lang="nl-NL" sz="1300" dirty="0">
                <a:latin typeface="Noto Sans" panose="020B0502040504020204" pitchFamily="34" charset="0"/>
                <a:ea typeface="Noto Sans" panose="020B0502040504020204" pitchFamily="34" charset="0"/>
                <a:cs typeface="Noto Sans" panose="020B0502040504020204" pitchFamily="34" charset="0"/>
              </a:rPr>
              <a:t> en op schoolniveau en (iii) aanstelling of ontslag van </a:t>
            </a:r>
            <a:r>
              <a:rPr lang="nl-NL" sz="1300" dirty="0" err="1">
                <a:latin typeface="Noto Sans" panose="020B0502040504020204" pitchFamily="34" charset="0"/>
                <a:ea typeface="Noto Sans" panose="020B0502040504020204" pitchFamily="34" charset="0"/>
                <a:cs typeface="Noto Sans" panose="020B0502040504020204" pitchFamily="34" charset="0"/>
              </a:rPr>
              <a:t>bovenschools</a:t>
            </a:r>
            <a:r>
              <a:rPr lang="nl-NL" sz="1300" dirty="0">
                <a:latin typeface="Noto Sans" panose="020B0502040504020204" pitchFamily="34" charset="0"/>
                <a:ea typeface="Noto Sans" panose="020B0502040504020204" pitchFamily="34" charset="0"/>
                <a:cs typeface="Noto Sans" panose="020B0502040504020204" pitchFamily="34" charset="0"/>
              </a:rPr>
              <a:t> management.</a:t>
            </a:r>
          </a:p>
          <a:p>
            <a:pPr marL="377825" indent="-285750">
              <a:lnSpc>
                <a:spcPct val="114000"/>
              </a:lnSpc>
              <a:spcBef>
                <a:spcPts val="600"/>
              </a:spcBef>
            </a:pPr>
            <a:r>
              <a:rPr lang="nl-NL" sz="1300" dirty="0">
                <a:latin typeface="Noto Sans" panose="020B0502040504020204" pitchFamily="34" charset="0"/>
                <a:ea typeface="Noto Sans" panose="020B0502040504020204" pitchFamily="34" charset="0"/>
                <a:cs typeface="Noto Sans" panose="020B0502040504020204" pitchFamily="34" charset="0"/>
              </a:rPr>
              <a:t>De </a:t>
            </a:r>
            <a:r>
              <a:rPr lang="nl-NL" sz="1300" dirty="0" err="1">
                <a:latin typeface="Noto Sans" panose="020B0502040504020204" pitchFamily="34" charset="0"/>
                <a:ea typeface="Noto Sans" panose="020B0502040504020204" pitchFamily="34" charset="0"/>
                <a:cs typeface="Noto Sans" panose="020B0502040504020204" pitchFamily="34" charset="0"/>
              </a:rPr>
              <a:t>Wms</a:t>
            </a:r>
            <a:r>
              <a:rPr lang="nl-NL" sz="1300" dirty="0">
                <a:latin typeface="Noto Sans" panose="020B0502040504020204" pitchFamily="34" charset="0"/>
                <a:ea typeface="Noto Sans" panose="020B0502040504020204" pitchFamily="34" charset="0"/>
                <a:cs typeface="Noto Sans" panose="020B0502040504020204" pitchFamily="34" charset="0"/>
              </a:rPr>
              <a:t> biedt de mogelijkheid om ook groepsmedezeggenschapsraden in te stellen, verbonden aan een groep scholen binnen een rechtspersoon. Dit is met name relevant voor een écht omvangrijke schoolorganisatie.</a:t>
            </a:r>
          </a:p>
          <a:p>
            <a:pPr marL="377825" indent="-285750">
              <a:lnSpc>
                <a:spcPct val="114000"/>
              </a:lnSpc>
              <a:spcBef>
                <a:spcPts val="600"/>
              </a:spcBef>
            </a:pPr>
            <a:endParaRPr lang="nl-NL" sz="1300" dirty="0">
              <a:latin typeface="Noto Sans" panose="020B0502040504020204" pitchFamily="34" charset="0"/>
              <a:ea typeface="Noto Sans" panose="020B0502040504020204" pitchFamily="34" charset="0"/>
              <a:cs typeface="Noto Sans" panose="020B0502040504020204" pitchFamily="34" charset="0"/>
            </a:endParaRPr>
          </a:p>
        </p:txBody>
      </p:sp>
      <p:sp>
        <p:nvSpPr>
          <p:cNvPr id="5" name="Tijdelijke aanduiding voor dianummer 4">
            <a:extLst>
              <a:ext uri="{FF2B5EF4-FFF2-40B4-BE49-F238E27FC236}">
                <a16:creationId xmlns:a16="http://schemas.microsoft.com/office/drawing/2014/main" id="{359CD00E-B991-FE48-BDBD-9AB9D3AAF013}"/>
              </a:ext>
            </a:extLst>
          </p:cNvPr>
          <p:cNvSpPr>
            <a:spLocks noGrp="1"/>
          </p:cNvSpPr>
          <p:nvPr>
            <p:ph type="sldNum" sz="quarter" idx="12"/>
          </p:nvPr>
        </p:nvSpPr>
        <p:spPr/>
        <p:txBody>
          <a:bodyPr vert="horz" lIns="91440" tIns="45720" rIns="91440" bIns="45720" rtlCol="0" anchor="ctr"/>
          <a:lstStyle/>
          <a:p>
            <a:fld id="{31DDEF9A-47F6-214F-A7CD-1F86B301B547}" type="slidenum">
              <a:rPr lang="nl-NL" sz="105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pPr/>
              <a:t>11</a:t>
            </a:fld>
            <a:endParaRPr lang="nl-NL" sz="1050" dirty="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endParaRPr>
          </a:p>
        </p:txBody>
      </p:sp>
      <p:sp>
        <p:nvSpPr>
          <p:cNvPr id="7" name="Tijdelijke aanduiding voor datum 8">
            <a:extLst>
              <a:ext uri="{FF2B5EF4-FFF2-40B4-BE49-F238E27FC236}">
                <a16:creationId xmlns:a16="http://schemas.microsoft.com/office/drawing/2014/main" id="{36AB3340-08F5-4F41-92DF-D14084CE87C4}"/>
              </a:ext>
            </a:extLst>
          </p:cNvPr>
          <p:cNvSpPr>
            <a:spLocks noGrp="1"/>
          </p:cNvSpPr>
          <p:nvPr>
            <p:ph type="dt" sz="half" idx="10"/>
          </p:nvPr>
        </p:nvSpPr>
        <p:spPr>
          <a:xfrm>
            <a:off x="838200" y="6356350"/>
            <a:ext cx="2743200" cy="365125"/>
          </a:xfrm>
        </p:spPr>
        <p:txBody>
          <a:bodyPr vert="horz" lIns="91440" tIns="45720" rIns="91440" bIns="45720" rtlCol="0" anchor="ctr"/>
          <a:lstStyle/>
          <a:p>
            <a:r>
              <a:rPr lang="nl-NL" sz="1050" dirty="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t>6 november 2023</a:t>
            </a:r>
          </a:p>
        </p:txBody>
      </p:sp>
      <p:sp>
        <p:nvSpPr>
          <p:cNvPr id="8" name="Tijdelijke aanduiding voor voettekst 3">
            <a:extLst>
              <a:ext uri="{FF2B5EF4-FFF2-40B4-BE49-F238E27FC236}">
                <a16:creationId xmlns:a16="http://schemas.microsoft.com/office/drawing/2014/main" id="{2B6F8C3B-98BE-A64A-B479-483B69A11317}"/>
              </a:ext>
            </a:extLst>
          </p:cNvPr>
          <p:cNvSpPr>
            <a:spLocks noGrp="1"/>
          </p:cNvSpPr>
          <p:nvPr>
            <p:ph type="ftr" sz="quarter" idx="11"/>
          </p:nvPr>
        </p:nvSpPr>
        <p:spPr>
          <a:xfrm>
            <a:off x="4038600" y="6356350"/>
            <a:ext cx="4114800" cy="365125"/>
          </a:xfrm>
        </p:spPr>
        <p:txBody>
          <a:bodyPr/>
          <a:lstStyle/>
          <a:p>
            <a:r>
              <a:rPr lang="nl-NL" sz="1050" dirty="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t>Voorstel inrichting medezeggenschap </a:t>
            </a:r>
            <a:r>
              <a:rPr lang="nl-NL" sz="1050" dirty="0" err="1">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t>NassauVincent</a:t>
            </a:r>
            <a:endParaRPr lang="nl-NL" sz="1050" dirty="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endParaRPr>
          </a:p>
        </p:txBody>
      </p:sp>
      <p:sp>
        <p:nvSpPr>
          <p:cNvPr id="62" name="Rechthoek 61">
            <a:extLst>
              <a:ext uri="{FF2B5EF4-FFF2-40B4-BE49-F238E27FC236}">
                <a16:creationId xmlns:a16="http://schemas.microsoft.com/office/drawing/2014/main" id="{A984148C-1237-B123-14AD-04BCA3D8B3BB}"/>
              </a:ext>
            </a:extLst>
          </p:cNvPr>
          <p:cNvSpPr/>
          <p:nvPr/>
        </p:nvSpPr>
        <p:spPr>
          <a:xfrm>
            <a:off x="1665025" y="2754572"/>
            <a:ext cx="5418161" cy="562408"/>
          </a:xfrm>
          <a:prstGeom prst="rect">
            <a:avLst/>
          </a:prstGeom>
          <a:noFill/>
          <a:ln w="19050">
            <a:solidFill>
              <a:srgbClr val="194A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rPr>
              <a:t>BRIN</a:t>
            </a:r>
          </a:p>
        </p:txBody>
      </p:sp>
      <p:sp>
        <p:nvSpPr>
          <p:cNvPr id="63" name="Rechthoek 62">
            <a:extLst>
              <a:ext uri="{FF2B5EF4-FFF2-40B4-BE49-F238E27FC236}">
                <a16:creationId xmlns:a16="http://schemas.microsoft.com/office/drawing/2014/main" id="{64D1BC62-DA45-A2D1-88A2-37125F6D8B99}"/>
              </a:ext>
            </a:extLst>
          </p:cNvPr>
          <p:cNvSpPr/>
          <p:nvPr/>
        </p:nvSpPr>
        <p:spPr>
          <a:xfrm>
            <a:off x="8413214" y="2838102"/>
            <a:ext cx="1918855" cy="407971"/>
          </a:xfrm>
          <a:prstGeom prst="rect">
            <a:avLst/>
          </a:prstGeom>
          <a:solidFill>
            <a:srgbClr val="194A80"/>
          </a:solidFill>
          <a:ln>
            <a:solidFill>
              <a:srgbClr val="194A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a:latin typeface="Noto Sans" panose="020B0502040504020204" pitchFamily="34" charset="0"/>
                <a:ea typeface="Noto Sans" panose="020B0502040504020204" pitchFamily="34" charset="0"/>
                <a:cs typeface="Noto Sans" panose="020B0502040504020204" pitchFamily="34" charset="0"/>
              </a:rPr>
              <a:t>bestuur of directie</a:t>
            </a:r>
            <a:br>
              <a:rPr lang="nl-NL" sz="1100" dirty="0">
                <a:latin typeface="Noto Sans" panose="020B0502040504020204" pitchFamily="34" charset="0"/>
                <a:ea typeface="Noto Sans" panose="020B0502040504020204" pitchFamily="34" charset="0"/>
                <a:cs typeface="Noto Sans" panose="020B0502040504020204" pitchFamily="34" charset="0"/>
              </a:rPr>
            </a:br>
            <a:r>
              <a:rPr lang="nl-NL" sz="1100" dirty="0">
                <a:latin typeface="Noto Sans" panose="020B0502040504020204" pitchFamily="34" charset="0"/>
                <a:ea typeface="Noto Sans" panose="020B0502040504020204" pitchFamily="34" charset="0"/>
                <a:cs typeface="Noto Sans" panose="020B0502040504020204" pitchFamily="34" charset="0"/>
              </a:rPr>
              <a:t>(eigen keuze)</a:t>
            </a:r>
          </a:p>
        </p:txBody>
      </p:sp>
      <p:sp>
        <p:nvSpPr>
          <p:cNvPr id="64" name="Rechthoek 63">
            <a:extLst>
              <a:ext uri="{FF2B5EF4-FFF2-40B4-BE49-F238E27FC236}">
                <a16:creationId xmlns:a16="http://schemas.microsoft.com/office/drawing/2014/main" id="{81BD7AA6-D213-AE32-D977-E9BE9A472926}"/>
              </a:ext>
            </a:extLst>
          </p:cNvPr>
          <p:cNvSpPr/>
          <p:nvPr/>
        </p:nvSpPr>
        <p:spPr>
          <a:xfrm>
            <a:off x="8413214" y="3529748"/>
            <a:ext cx="1918855" cy="407971"/>
          </a:xfrm>
          <a:prstGeom prst="rect">
            <a:avLst/>
          </a:prstGeom>
          <a:solidFill>
            <a:srgbClr val="194A80"/>
          </a:solidFill>
          <a:ln>
            <a:solidFill>
              <a:srgbClr val="194A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a:latin typeface="Noto Sans" panose="020B0502040504020204" pitchFamily="34" charset="0"/>
                <a:ea typeface="Noto Sans" panose="020B0502040504020204" pitchFamily="34" charset="0"/>
                <a:cs typeface="Noto Sans" panose="020B0502040504020204" pitchFamily="34" charset="0"/>
              </a:rPr>
              <a:t>bestuur of directie</a:t>
            </a:r>
            <a:br>
              <a:rPr lang="nl-NL" sz="1100" dirty="0">
                <a:latin typeface="Noto Sans" panose="020B0502040504020204" pitchFamily="34" charset="0"/>
                <a:ea typeface="Noto Sans" panose="020B0502040504020204" pitchFamily="34" charset="0"/>
                <a:cs typeface="Noto Sans" panose="020B0502040504020204" pitchFamily="34" charset="0"/>
              </a:rPr>
            </a:br>
            <a:r>
              <a:rPr lang="nl-NL" sz="1100" dirty="0">
                <a:latin typeface="Noto Sans" panose="020B0502040504020204" pitchFamily="34" charset="0"/>
                <a:ea typeface="Noto Sans" panose="020B0502040504020204" pitchFamily="34" charset="0"/>
                <a:cs typeface="Noto Sans" panose="020B0502040504020204" pitchFamily="34" charset="0"/>
              </a:rPr>
              <a:t>(eigen keuze)</a:t>
            </a:r>
          </a:p>
        </p:txBody>
      </p:sp>
      <p:sp>
        <p:nvSpPr>
          <p:cNvPr id="65" name="Rechthoek 64">
            <a:extLst>
              <a:ext uri="{FF2B5EF4-FFF2-40B4-BE49-F238E27FC236}">
                <a16:creationId xmlns:a16="http://schemas.microsoft.com/office/drawing/2014/main" id="{4564DC25-BA92-49DC-87A7-26A68EC7C27B}"/>
              </a:ext>
            </a:extLst>
          </p:cNvPr>
          <p:cNvSpPr/>
          <p:nvPr/>
        </p:nvSpPr>
        <p:spPr>
          <a:xfrm>
            <a:off x="5201661" y="2838102"/>
            <a:ext cx="870317" cy="407971"/>
          </a:xfrm>
          <a:prstGeom prst="rect">
            <a:avLst/>
          </a:prstGeom>
          <a:noFill/>
          <a:ln w="19050">
            <a:solidFill>
              <a:srgbClr val="194A8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err="1">
                <a:solidFill>
                  <a:schemeClr val="tx1"/>
                </a:solidFill>
                <a:latin typeface="Noto Sans" panose="020B0502040504020204" pitchFamily="34" charset="0"/>
                <a:ea typeface="Noto Sans" panose="020B0502040504020204" pitchFamily="34" charset="0"/>
                <a:cs typeface="Noto Sans" panose="020B0502040504020204" pitchFamily="34" charset="0"/>
              </a:rPr>
              <a:t>omr</a:t>
            </a:r>
            <a:endPar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endParaRPr>
          </a:p>
        </p:txBody>
      </p:sp>
      <p:sp>
        <p:nvSpPr>
          <p:cNvPr id="66" name="Rechthoek 65">
            <a:extLst>
              <a:ext uri="{FF2B5EF4-FFF2-40B4-BE49-F238E27FC236}">
                <a16:creationId xmlns:a16="http://schemas.microsoft.com/office/drawing/2014/main" id="{F68278C0-BF3C-2C34-2710-EC21EF70845D}"/>
              </a:ext>
            </a:extLst>
          </p:cNvPr>
          <p:cNvSpPr/>
          <p:nvPr/>
        </p:nvSpPr>
        <p:spPr>
          <a:xfrm>
            <a:off x="3140972" y="2838102"/>
            <a:ext cx="1728294" cy="407971"/>
          </a:xfrm>
          <a:prstGeom prst="rect">
            <a:avLst/>
          </a:prstGeom>
          <a:noFill/>
          <a:ln w="19050">
            <a:solidFill>
              <a:srgbClr val="194A8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err="1">
                <a:solidFill>
                  <a:schemeClr val="tx1"/>
                </a:solidFill>
                <a:latin typeface="Noto Sans" panose="020B0502040504020204" pitchFamily="34" charset="0"/>
                <a:ea typeface="Noto Sans" panose="020B0502040504020204" pitchFamily="34" charset="0"/>
                <a:cs typeface="Noto Sans" panose="020B0502040504020204" pitchFamily="34" charset="0"/>
              </a:rPr>
              <a:t>pmr</a:t>
            </a:r>
            <a:endPar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endParaRPr>
          </a:p>
        </p:txBody>
      </p:sp>
      <p:cxnSp>
        <p:nvCxnSpPr>
          <p:cNvPr id="67" name="Rechte verbindingslijn met pijl 66">
            <a:extLst>
              <a:ext uri="{FF2B5EF4-FFF2-40B4-BE49-F238E27FC236}">
                <a16:creationId xmlns:a16="http://schemas.microsoft.com/office/drawing/2014/main" id="{AAED6E31-BBDB-9E8A-8893-21850AD78E12}"/>
              </a:ext>
            </a:extLst>
          </p:cNvPr>
          <p:cNvCxnSpPr>
            <a:cxnSpLocks/>
          </p:cNvCxnSpPr>
          <p:nvPr/>
        </p:nvCxnSpPr>
        <p:spPr>
          <a:xfrm flipV="1">
            <a:off x="7261933" y="3042087"/>
            <a:ext cx="902835" cy="1"/>
          </a:xfrm>
          <a:prstGeom prst="straightConnector1">
            <a:avLst/>
          </a:prstGeom>
          <a:ln w="19050">
            <a:solidFill>
              <a:srgbClr val="D8117E"/>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8" name="Rechte verbindingslijn met pijl 67">
            <a:extLst>
              <a:ext uri="{FF2B5EF4-FFF2-40B4-BE49-F238E27FC236}">
                <a16:creationId xmlns:a16="http://schemas.microsoft.com/office/drawing/2014/main" id="{313E1103-78CB-EA83-10BC-65855F2FC838}"/>
              </a:ext>
            </a:extLst>
          </p:cNvPr>
          <p:cNvCxnSpPr>
            <a:cxnSpLocks/>
          </p:cNvCxnSpPr>
          <p:nvPr/>
        </p:nvCxnSpPr>
        <p:spPr>
          <a:xfrm>
            <a:off x="7261933" y="3733733"/>
            <a:ext cx="902835" cy="0"/>
          </a:xfrm>
          <a:prstGeom prst="straightConnector1">
            <a:avLst/>
          </a:prstGeom>
          <a:ln w="19050">
            <a:solidFill>
              <a:srgbClr val="D8117E"/>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69" name="Rechthoek 68">
            <a:extLst>
              <a:ext uri="{FF2B5EF4-FFF2-40B4-BE49-F238E27FC236}">
                <a16:creationId xmlns:a16="http://schemas.microsoft.com/office/drawing/2014/main" id="{77DFC0F9-6C5C-6ABF-18DA-0F93F89EB991}"/>
              </a:ext>
            </a:extLst>
          </p:cNvPr>
          <p:cNvSpPr/>
          <p:nvPr/>
        </p:nvSpPr>
        <p:spPr>
          <a:xfrm>
            <a:off x="6071978" y="2838102"/>
            <a:ext cx="870317" cy="407971"/>
          </a:xfrm>
          <a:prstGeom prst="rect">
            <a:avLst/>
          </a:prstGeom>
          <a:noFill/>
          <a:ln w="19050">
            <a:solidFill>
              <a:srgbClr val="194A8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err="1">
                <a:solidFill>
                  <a:schemeClr val="tx1"/>
                </a:solidFill>
                <a:latin typeface="Noto Sans" panose="020B0502040504020204" pitchFamily="34" charset="0"/>
                <a:ea typeface="Noto Sans" panose="020B0502040504020204" pitchFamily="34" charset="0"/>
                <a:cs typeface="Noto Sans" panose="020B0502040504020204" pitchFamily="34" charset="0"/>
              </a:rPr>
              <a:t>lmr</a:t>
            </a:r>
            <a:endPar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endParaRPr>
          </a:p>
        </p:txBody>
      </p:sp>
      <p:sp>
        <p:nvSpPr>
          <p:cNvPr id="70" name="Rechthoek 69">
            <a:extLst>
              <a:ext uri="{FF2B5EF4-FFF2-40B4-BE49-F238E27FC236}">
                <a16:creationId xmlns:a16="http://schemas.microsoft.com/office/drawing/2014/main" id="{492C8996-B018-2F37-769A-0599ED693A68}"/>
              </a:ext>
            </a:extLst>
          </p:cNvPr>
          <p:cNvSpPr/>
          <p:nvPr/>
        </p:nvSpPr>
        <p:spPr>
          <a:xfrm>
            <a:off x="5201661" y="3529748"/>
            <a:ext cx="870317" cy="407971"/>
          </a:xfrm>
          <a:prstGeom prst="rect">
            <a:avLst/>
          </a:prstGeom>
          <a:noFill/>
          <a:ln w="19050">
            <a:solidFill>
              <a:srgbClr val="7F7F7F"/>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rPr>
              <a:t>o-</a:t>
            </a:r>
            <a:r>
              <a:rPr lang="nl-NL" sz="1100" dirty="0" err="1">
                <a:solidFill>
                  <a:schemeClr val="tx1"/>
                </a:solidFill>
                <a:latin typeface="Noto Sans" panose="020B0502040504020204" pitchFamily="34" charset="0"/>
                <a:ea typeface="Noto Sans" panose="020B0502040504020204" pitchFamily="34" charset="0"/>
                <a:cs typeface="Noto Sans" panose="020B0502040504020204" pitchFamily="34" charset="0"/>
              </a:rPr>
              <a:t>dmr</a:t>
            </a:r>
            <a:endPar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endParaRPr>
          </a:p>
        </p:txBody>
      </p:sp>
      <p:sp>
        <p:nvSpPr>
          <p:cNvPr id="71" name="Rechthoek 70">
            <a:extLst>
              <a:ext uri="{FF2B5EF4-FFF2-40B4-BE49-F238E27FC236}">
                <a16:creationId xmlns:a16="http://schemas.microsoft.com/office/drawing/2014/main" id="{F92E0C51-45EB-D60D-2864-D06824A99D51}"/>
              </a:ext>
            </a:extLst>
          </p:cNvPr>
          <p:cNvSpPr/>
          <p:nvPr/>
        </p:nvSpPr>
        <p:spPr>
          <a:xfrm>
            <a:off x="3140972" y="3529748"/>
            <a:ext cx="1728294" cy="407971"/>
          </a:xfrm>
          <a:prstGeom prst="rect">
            <a:avLst/>
          </a:prstGeom>
          <a:noFill/>
          <a:ln w="19050">
            <a:solidFill>
              <a:srgbClr val="7F7F7F"/>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rPr>
              <a:t>p-</a:t>
            </a:r>
            <a:r>
              <a:rPr lang="nl-NL" sz="1100" dirty="0" err="1">
                <a:solidFill>
                  <a:schemeClr val="tx1"/>
                </a:solidFill>
                <a:latin typeface="Noto Sans" panose="020B0502040504020204" pitchFamily="34" charset="0"/>
                <a:ea typeface="Noto Sans" panose="020B0502040504020204" pitchFamily="34" charset="0"/>
                <a:cs typeface="Noto Sans" panose="020B0502040504020204" pitchFamily="34" charset="0"/>
              </a:rPr>
              <a:t>dmr</a:t>
            </a:r>
            <a:endPar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endParaRPr>
          </a:p>
        </p:txBody>
      </p:sp>
      <p:sp>
        <p:nvSpPr>
          <p:cNvPr id="72" name="Rechthoek 71">
            <a:extLst>
              <a:ext uri="{FF2B5EF4-FFF2-40B4-BE49-F238E27FC236}">
                <a16:creationId xmlns:a16="http://schemas.microsoft.com/office/drawing/2014/main" id="{1B9E5146-9010-0D8A-4F5D-63654244BA9F}"/>
              </a:ext>
            </a:extLst>
          </p:cNvPr>
          <p:cNvSpPr/>
          <p:nvPr/>
        </p:nvSpPr>
        <p:spPr>
          <a:xfrm>
            <a:off x="6071978" y="3529748"/>
            <a:ext cx="870317" cy="407971"/>
          </a:xfrm>
          <a:prstGeom prst="rect">
            <a:avLst/>
          </a:prstGeom>
          <a:noFill/>
          <a:ln w="19050">
            <a:solidFill>
              <a:srgbClr val="7F7F7F"/>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rPr>
              <a:t>l-</a:t>
            </a:r>
            <a:r>
              <a:rPr lang="nl-NL" sz="1100" dirty="0" err="1">
                <a:solidFill>
                  <a:schemeClr val="tx1"/>
                </a:solidFill>
                <a:latin typeface="Noto Sans" panose="020B0502040504020204" pitchFamily="34" charset="0"/>
                <a:ea typeface="Noto Sans" panose="020B0502040504020204" pitchFamily="34" charset="0"/>
                <a:cs typeface="Noto Sans" panose="020B0502040504020204" pitchFamily="34" charset="0"/>
              </a:rPr>
              <a:t>dmr</a:t>
            </a:r>
            <a:endPar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endParaRPr>
          </a:p>
        </p:txBody>
      </p:sp>
      <p:sp>
        <p:nvSpPr>
          <p:cNvPr id="73" name="Rechthoek 72">
            <a:extLst>
              <a:ext uri="{FF2B5EF4-FFF2-40B4-BE49-F238E27FC236}">
                <a16:creationId xmlns:a16="http://schemas.microsoft.com/office/drawing/2014/main" id="{65984E30-592D-656F-DEFD-A227D0B56D7A}"/>
              </a:ext>
            </a:extLst>
          </p:cNvPr>
          <p:cNvSpPr/>
          <p:nvPr/>
        </p:nvSpPr>
        <p:spPr>
          <a:xfrm>
            <a:off x="1665026" y="3452529"/>
            <a:ext cx="5418161" cy="562408"/>
          </a:xfrm>
          <a:prstGeom prst="rect">
            <a:avLst/>
          </a:prstGeom>
          <a:noFill/>
          <a:ln w="19050">
            <a:solidFill>
              <a:srgbClr val="7F7F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100" dirty="0" err="1">
                <a:solidFill>
                  <a:schemeClr val="tx1"/>
                </a:solidFill>
                <a:latin typeface="Noto Sans" panose="020B0502040504020204" pitchFamily="34" charset="0"/>
                <a:ea typeface="Noto Sans" panose="020B0502040504020204" pitchFamily="34" charset="0"/>
                <a:cs typeface="Noto Sans" panose="020B0502040504020204" pitchFamily="34" charset="0"/>
              </a:rPr>
              <a:t>subBRIN</a:t>
            </a:r>
            <a:endPar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endParaRPr>
          </a:p>
          <a:p>
            <a:r>
              <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rPr>
              <a:t>(optioneel)</a:t>
            </a:r>
          </a:p>
        </p:txBody>
      </p:sp>
      <p:sp>
        <p:nvSpPr>
          <p:cNvPr id="74" name="Rechthoek 73">
            <a:extLst>
              <a:ext uri="{FF2B5EF4-FFF2-40B4-BE49-F238E27FC236}">
                <a16:creationId xmlns:a16="http://schemas.microsoft.com/office/drawing/2014/main" id="{A765CA2F-093E-DE97-9D87-86876292F156}"/>
              </a:ext>
            </a:extLst>
          </p:cNvPr>
          <p:cNvSpPr/>
          <p:nvPr/>
        </p:nvSpPr>
        <p:spPr>
          <a:xfrm>
            <a:off x="1665026" y="1410120"/>
            <a:ext cx="5418161" cy="562408"/>
          </a:xfrm>
          <a:prstGeom prst="rect">
            <a:avLst/>
          </a:prstGeom>
          <a:noFill/>
          <a:ln w="19050">
            <a:solidFill>
              <a:srgbClr val="194A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rPr>
              <a:t>Rechtspersoon</a:t>
            </a:r>
          </a:p>
          <a:p>
            <a:r>
              <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rPr>
              <a:t>(meerdere </a:t>
            </a:r>
            <a:r>
              <a:rPr lang="nl-NL" sz="1100" dirty="0" err="1">
                <a:solidFill>
                  <a:schemeClr val="tx1"/>
                </a:solidFill>
                <a:latin typeface="Noto Sans" panose="020B0502040504020204" pitchFamily="34" charset="0"/>
                <a:ea typeface="Noto Sans" panose="020B0502040504020204" pitchFamily="34" charset="0"/>
                <a:cs typeface="Noto Sans" panose="020B0502040504020204" pitchFamily="34" charset="0"/>
              </a:rPr>
              <a:t>BRIN’s</a:t>
            </a:r>
            <a:r>
              <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rPr>
              <a:t>)</a:t>
            </a:r>
          </a:p>
        </p:txBody>
      </p:sp>
      <p:sp>
        <p:nvSpPr>
          <p:cNvPr id="75" name="Rechthoek 74">
            <a:extLst>
              <a:ext uri="{FF2B5EF4-FFF2-40B4-BE49-F238E27FC236}">
                <a16:creationId xmlns:a16="http://schemas.microsoft.com/office/drawing/2014/main" id="{35D36D3C-19AF-345A-130B-8920F3EA0957}"/>
              </a:ext>
            </a:extLst>
          </p:cNvPr>
          <p:cNvSpPr/>
          <p:nvPr/>
        </p:nvSpPr>
        <p:spPr>
          <a:xfrm>
            <a:off x="8413214" y="1487339"/>
            <a:ext cx="1918855" cy="407971"/>
          </a:xfrm>
          <a:prstGeom prst="rect">
            <a:avLst/>
          </a:prstGeom>
          <a:solidFill>
            <a:srgbClr val="194A80"/>
          </a:solidFill>
          <a:ln>
            <a:solidFill>
              <a:srgbClr val="194A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a:latin typeface="Noto Sans" panose="020B0502040504020204" pitchFamily="34" charset="0"/>
                <a:ea typeface="Noto Sans" panose="020B0502040504020204" pitchFamily="34" charset="0"/>
                <a:cs typeface="Noto Sans" panose="020B0502040504020204" pitchFamily="34" charset="0"/>
              </a:rPr>
              <a:t>bestuur</a:t>
            </a:r>
          </a:p>
        </p:txBody>
      </p:sp>
      <p:sp>
        <p:nvSpPr>
          <p:cNvPr id="76" name="Rechthoek 75">
            <a:extLst>
              <a:ext uri="{FF2B5EF4-FFF2-40B4-BE49-F238E27FC236}">
                <a16:creationId xmlns:a16="http://schemas.microsoft.com/office/drawing/2014/main" id="{37654455-2D2E-9309-301E-1D8AFB722CFC}"/>
              </a:ext>
            </a:extLst>
          </p:cNvPr>
          <p:cNvSpPr/>
          <p:nvPr/>
        </p:nvSpPr>
        <p:spPr>
          <a:xfrm>
            <a:off x="5201661" y="1487339"/>
            <a:ext cx="870317" cy="407971"/>
          </a:xfrm>
          <a:prstGeom prst="rect">
            <a:avLst/>
          </a:prstGeom>
          <a:noFill/>
          <a:ln w="19050">
            <a:solidFill>
              <a:srgbClr val="194A8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err="1">
                <a:solidFill>
                  <a:schemeClr val="tx1"/>
                </a:solidFill>
                <a:latin typeface="Noto Sans" panose="020B0502040504020204" pitchFamily="34" charset="0"/>
                <a:ea typeface="Noto Sans" panose="020B0502040504020204" pitchFamily="34" charset="0"/>
                <a:cs typeface="Noto Sans" panose="020B0502040504020204" pitchFamily="34" charset="0"/>
              </a:rPr>
              <a:t>ogmr</a:t>
            </a:r>
            <a:endPar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endParaRPr>
          </a:p>
        </p:txBody>
      </p:sp>
      <p:sp>
        <p:nvSpPr>
          <p:cNvPr id="77" name="Rechthoek 76">
            <a:extLst>
              <a:ext uri="{FF2B5EF4-FFF2-40B4-BE49-F238E27FC236}">
                <a16:creationId xmlns:a16="http://schemas.microsoft.com/office/drawing/2014/main" id="{F786A692-CE4F-D1E2-8AB0-E48C99CA5BEF}"/>
              </a:ext>
            </a:extLst>
          </p:cNvPr>
          <p:cNvSpPr/>
          <p:nvPr/>
        </p:nvSpPr>
        <p:spPr>
          <a:xfrm>
            <a:off x="3140972" y="1487339"/>
            <a:ext cx="1728294" cy="407971"/>
          </a:xfrm>
          <a:prstGeom prst="rect">
            <a:avLst/>
          </a:prstGeom>
          <a:noFill/>
          <a:ln w="19050">
            <a:solidFill>
              <a:srgbClr val="194A8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err="1">
                <a:solidFill>
                  <a:schemeClr val="tx1"/>
                </a:solidFill>
                <a:latin typeface="Noto Sans" panose="020B0502040504020204" pitchFamily="34" charset="0"/>
                <a:ea typeface="Noto Sans" panose="020B0502040504020204" pitchFamily="34" charset="0"/>
                <a:cs typeface="Noto Sans" panose="020B0502040504020204" pitchFamily="34" charset="0"/>
              </a:rPr>
              <a:t>pgmr</a:t>
            </a:r>
            <a:endPar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endParaRPr>
          </a:p>
        </p:txBody>
      </p:sp>
      <p:cxnSp>
        <p:nvCxnSpPr>
          <p:cNvPr id="78" name="Rechte verbindingslijn met pijl 77">
            <a:extLst>
              <a:ext uri="{FF2B5EF4-FFF2-40B4-BE49-F238E27FC236}">
                <a16:creationId xmlns:a16="http://schemas.microsoft.com/office/drawing/2014/main" id="{879926DF-7BB1-B237-A93B-D8EA51F37333}"/>
              </a:ext>
            </a:extLst>
          </p:cNvPr>
          <p:cNvCxnSpPr>
            <a:cxnSpLocks/>
          </p:cNvCxnSpPr>
          <p:nvPr/>
        </p:nvCxnSpPr>
        <p:spPr>
          <a:xfrm flipV="1">
            <a:off x="7261933" y="1691324"/>
            <a:ext cx="902835" cy="1"/>
          </a:xfrm>
          <a:prstGeom prst="straightConnector1">
            <a:avLst/>
          </a:prstGeom>
          <a:ln w="19050">
            <a:solidFill>
              <a:srgbClr val="D8117E"/>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79" name="Rechthoek 78">
            <a:extLst>
              <a:ext uri="{FF2B5EF4-FFF2-40B4-BE49-F238E27FC236}">
                <a16:creationId xmlns:a16="http://schemas.microsoft.com/office/drawing/2014/main" id="{DA535132-91DA-8D40-1EE6-564CC00325A1}"/>
              </a:ext>
            </a:extLst>
          </p:cNvPr>
          <p:cNvSpPr/>
          <p:nvPr/>
        </p:nvSpPr>
        <p:spPr>
          <a:xfrm>
            <a:off x="6071978" y="1487339"/>
            <a:ext cx="870317" cy="407971"/>
          </a:xfrm>
          <a:prstGeom prst="rect">
            <a:avLst/>
          </a:prstGeom>
          <a:noFill/>
          <a:ln w="19050">
            <a:solidFill>
              <a:srgbClr val="194A8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err="1">
                <a:solidFill>
                  <a:schemeClr val="tx1"/>
                </a:solidFill>
                <a:latin typeface="Noto Sans" panose="020B0502040504020204" pitchFamily="34" charset="0"/>
                <a:ea typeface="Noto Sans" panose="020B0502040504020204" pitchFamily="34" charset="0"/>
                <a:cs typeface="Noto Sans" panose="020B0502040504020204" pitchFamily="34" charset="0"/>
              </a:rPr>
              <a:t>lgmr</a:t>
            </a:r>
            <a:endPar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endParaRPr>
          </a:p>
        </p:txBody>
      </p:sp>
      <p:sp>
        <p:nvSpPr>
          <p:cNvPr id="4" name="Rechthoek 3">
            <a:extLst>
              <a:ext uri="{FF2B5EF4-FFF2-40B4-BE49-F238E27FC236}">
                <a16:creationId xmlns:a16="http://schemas.microsoft.com/office/drawing/2014/main" id="{494C2372-154B-8D96-CE34-280CD68C3804}"/>
              </a:ext>
            </a:extLst>
          </p:cNvPr>
          <p:cNvSpPr/>
          <p:nvPr/>
        </p:nvSpPr>
        <p:spPr>
          <a:xfrm>
            <a:off x="8413214" y="2140145"/>
            <a:ext cx="1918855" cy="407971"/>
          </a:xfrm>
          <a:prstGeom prst="rect">
            <a:avLst/>
          </a:prstGeom>
          <a:solidFill>
            <a:srgbClr val="194A80"/>
          </a:solidFill>
          <a:ln>
            <a:solidFill>
              <a:srgbClr val="194A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a:latin typeface="Noto Sans" panose="020B0502040504020204" pitchFamily="34" charset="0"/>
                <a:ea typeface="Noto Sans" panose="020B0502040504020204" pitchFamily="34" charset="0"/>
                <a:cs typeface="Noto Sans" panose="020B0502040504020204" pitchFamily="34" charset="0"/>
              </a:rPr>
              <a:t>bestuur of directie</a:t>
            </a:r>
            <a:br>
              <a:rPr lang="nl-NL" sz="1100" dirty="0">
                <a:latin typeface="Noto Sans" panose="020B0502040504020204" pitchFamily="34" charset="0"/>
                <a:ea typeface="Noto Sans" panose="020B0502040504020204" pitchFamily="34" charset="0"/>
                <a:cs typeface="Noto Sans" panose="020B0502040504020204" pitchFamily="34" charset="0"/>
              </a:rPr>
            </a:br>
            <a:r>
              <a:rPr lang="nl-NL" sz="1100" dirty="0">
                <a:latin typeface="Noto Sans" panose="020B0502040504020204" pitchFamily="34" charset="0"/>
                <a:ea typeface="Noto Sans" panose="020B0502040504020204" pitchFamily="34" charset="0"/>
                <a:cs typeface="Noto Sans" panose="020B0502040504020204" pitchFamily="34" charset="0"/>
              </a:rPr>
              <a:t>(eigen keuze)</a:t>
            </a:r>
          </a:p>
        </p:txBody>
      </p:sp>
      <p:cxnSp>
        <p:nvCxnSpPr>
          <p:cNvPr id="6" name="Rechte verbindingslijn met pijl 5">
            <a:extLst>
              <a:ext uri="{FF2B5EF4-FFF2-40B4-BE49-F238E27FC236}">
                <a16:creationId xmlns:a16="http://schemas.microsoft.com/office/drawing/2014/main" id="{37808DBC-0441-65AA-93FC-92D866395A62}"/>
              </a:ext>
            </a:extLst>
          </p:cNvPr>
          <p:cNvCxnSpPr>
            <a:cxnSpLocks/>
          </p:cNvCxnSpPr>
          <p:nvPr/>
        </p:nvCxnSpPr>
        <p:spPr>
          <a:xfrm>
            <a:off x="7261933" y="2344130"/>
            <a:ext cx="902835" cy="0"/>
          </a:xfrm>
          <a:prstGeom prst="straightConnector1">
            <a:avLst/>
          </a:prstGeom>
          <a:ln w="19050">
            <a:solidFill>
              <a:srgbClr val="D8117E"/>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9" name="Rechthoek 8">
            <a:extLst>
              <a:ext uri="{FF2B5EF4-FFF2-40B4-BE49-F238E27FC236}">
                <a16:creationId xmlns:a16="http://schemas.microsoft.com/office/drawing/2014/main" id="{83B52A59-886C-5B27-8FA6-2E1D2C12F9A6}"/>
              </a:ext>
            </a:extLst>
          </p:cNvPr>
          <p:cNvSpPr/>
          <p:nvPr/>
        </p:nvSpPr>
        <p:spPr>
          <a:xfrm>
            <a:off x="5201661" y="2140145"/>
            <a:ext cx="870317" cy="407971"/>
          </a:xfrm>
          <a:prstGeom prst="rect">
            <a:avLst/>
          </a:prstGeom>
          <a:noFill/>
          <a:ln w="19050">
            <a:solidFill>
              <a:srgbClr val="7F7F7F"/>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rPr>
              <a:t>Groeps-</a:t>
            </a:r>
            <a:r>
              <a:rPr lang="nl-NL" sz="1100" dirty="0" err="1">
                <a:solidFill>
                  <a:schemeClr val="tx1"/>
                </a:solidFill>
                <a:latin typeface="Noto Sans" panose="020B0502040504020204" pitchFamily="34" charset="0"/>
                <a:ea typeface="Noto Sans" panose="020B0502040504020204" pitchFamily="34" charset="0"/>
                <a:cs typeface="Noto Sans" panose="020B0502040504020204" pitchFamily="34" charset="0"/>
              </a:rPr>
              <a:t>omr</a:t>
            </a:r>
            <a:endPar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endParaRPr>
          </a:p>
        </p:txBody>
      </p:sp>
      <p:sp>
        <p:nvSpPr>
          <p:cNvPr id="10" name="Rechthoek 9">
            <a:extLst>
              <a:ext uri="{FF2B5EF4-FFF2-40B4-BE49-F238E27FC236}">
                <a16:creationId xmlns:a16="http://schemas.microsoft.com/office/drawing/2014/main" id="{06DCD465-FE79-D1B8-AEA8-E96D6F14005E}"/>
              </a:ext>
            </a:extLst>
          </p:cNvPr>
          <p:cNvSpPr/>
          <p:nvPr/>
        </p:nvSpPr>
        <p:spPr>
          <a:xfrm>
            <a:off x="3140972" y="2140145"/>
            <a:ext cx="1728294" cy="407971"/>
          </a:xfrm>
          <a:prstGeom prst="rect">
            <a:avLst/>
          </a:prstGeom>
          <a:noFill/>
          <a:ln w="19050">
            <a:solidFill>
              <a:srgbClr val="7F7F7F"/>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rPr>
              <a:t>Groeps-</a:t>
            </a:r>
            <a:r>
              <a:rPr lang="nl-NL" sz="1100" dirty="0" err="1">
                <a:solidFill>
                  <a:schemeClr val="tx1"/>
                </a:solidFill>
                <a:latin typeface="Noto Sans" panose="020B0502040504020204" pitchFamily="34" charset="0"/>
                <a:ea typeface="Noto Sans" panose="020B0502040504020204" pitchFamily="34" charset="0"/>
                <a:cs typeface="Noto Sans" panose="020B0502040504020204" pitchFamily="34" charset="0"/>
              </a:rPr>
              <a:t>pmr</a:t>
            </a:r>
            <a:endPar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endParaRPr>
          </a:p>
        </p:txBody>
      </p:sp>
      <p:sp>
        <p:nvSpPr>
          <p:cNvPr id="11" name="Rechthoek 10">
            <a:extLst>
              <a:ext uri="{FF2B5EF4-FFF2-40B4-BE49-F238E27FC236}">
                <a16:creationId xmlns:a16="http://schemas.microsoft.com/office/drawing/2014/main" id="{ECEDC153-019F-75AF-AEFC-379AEDF11AE2}"/>
              </a:ext>
            </a:extLst>
          </p:cNvPr>
          <p:cNvSpPr/>
          <p:nvPr/>
        </p:nvSpPr>
        <p:spPr>
          <a:xfrm>
            <a:off x="6071978" y="2140145"/>
            <a:ext cx="870317" cy="407971"/>
          </a:xfrm>
          <a:prstGeom prst="rect">
            <a:avLst/>
          </a:prstGeom>
          <a:noFill/>
          <a:ln w="19050">
            <a:solidFill>
              <a:srgbClr val="7F7F7F"/>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rPr>
              <a:t>Groeps-</a:t>
            </a:r>
            <a:r>
              <a:rPr lang="nl-NL" sz="1100" dirty="0" err="1">
                <a:solidFill>
                  <a:schemeClr val="tx1"/>
                </a:solidFill>
                <a:latin typeface="Noto Sans" panose="020B0502040504020204" pitchFamily="34" charset="0"/>
                <a:ea typeface="Noto Sans" panose="020B0502040504020204" pitchFamily="34" charset="0"/>
                <a:cs typeface="Noto Sans" panose="020B0502040504020204" pitchFamily="34" charset="0"/>
              </a:rPr>
              <a:t>lmr</a:t>
            </a:r>
            <a:endPar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endParaRPr>
          </a:p>
        </p:txBody>
      </p:sp>
      <p:sp>
        <p:nvSpPr>
          <p:cNvPr id="12" name="Rechthoek 11">
            <a:extLst>
              <a:ext uri="{FF2B5EF4-FFF2-40B4-BE49-F238E27FC236}">
                <a16:creationId xmlns:a16="http://schemas.microsoft.com/office/drawing/2014/main" id="{3EFFB340-36C3-0124-3152-9619456B6643}"/>
              </a:ext>
            </a:extLst>
          </p:cNvPr>
          <p:cNvSpPr/>
          <p:nvPr/>
        </p:nvSpPr>
        <p:spPr>
          <a:xfrm>
            <a:off x="1665026" y="2062926"/>
            <a:ext cx="5418161" cy="562408"/>
          </a:xfrm>
          <a:prstGeom prst="rect">
            <a:avLst/>
          </a:prstGeom>
          <a:noFill/>
          <a:ln w="19050">
            <a:solidFill>
              <a:srgbClr val="7F7F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rPr>
              <a:t>Groep van </a:t>
            </a:r>
            <a:r>
              <a:rPr lang="nl-NL" sz="1100" dirty="0" err="1">
                <a:solidFill>
                  <a:schemeClr val="tx1"/>
                </a:solidFill>
                <a:latin typeface="Noto Sans" panose="020B0502040504020204" pitchFamily="34" charset="0"/>
                <a:ea typeface="Noto Sans" panose="020B0502040504020204" pitchFamily="34" charset="0"/>
                <a:cs typeface="Noto Sans" panose="020B0502040504020204" pitchFamily="34" charset="0"/>
              </a:rPr>
              <a:t>BRIN’s</a:t>
            </a:r>
            <a:endPar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endParaRPr>
          </a:p>
          <a:p>
            <a:r>
              <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rPr>
              <a:t>(optioneel)</a:t>
            </a:r>
          </a:p>
        </p:txBody>
      </p:sp>
      <p:pic>
        <p:nvPicPr>
          <p:cNvPr id="15" name="Afbeelding 14">
            <a:extLst>
              <a:ext uri="{FF2B5EF4-FFF2-40B4-BE49-F238E27FC236}">
                <a16:creationId xmlns:a16="http://schemas.microsoft.com/office/drawing/2014/main" id="{13866727-8595-197E-0FAB-35EE6B471D67}"/>
              </a:ext>
            </a:extLst>
          </p:cNvPr>
          <p:cNvPicPr>
            <a:picLocks noChangeAspect="1"/>
          </p:cNvPicPr>
          <p:nvPr/>
        </p:nvPicPr>
        <p:blipFill>
          <a:blip r:embed="rId3"/>
          <a:stretch>
            <a:fillRect/>
          </a:stretch>
        </p:blipFill>
        <p:spPr>
          <a:xfrm>
            <a:off x="10028926" y="0"/>
            <a:ext cx="2389497" cy="1536105"/>
          </a:xfrm>
          <a:prstGeom prst="rect">
            <a:avLst/>
          </a:prstGeom>
        </p:spPr>
      </p:pic>
      <p:sp>
        <p:nvSpPr>
          <p:cNvPr id="16" name="Titel 1">
            <a:extLst>
              <a:ext uri="{FF2B5EF4-FFF2-40B4-BE49-F238E27FC236}">
                <a16:creationId xmlns:a16="http://schemas.microsoft.com/office/drawing/2014/main" id="{925C5F9B-17B6-82F5-57EA-18B6E44B10E4}"/>
              </a:ext>
            </a:extLst>
          </p:cNvPr>
          <p:cNvSpPr txBox="1">
            <a:spLocks/>
          </p:cNvSpPr>
          <p:nvPr/>
        </p:nvSpPr>
        <p:spPr>
          <a:xfrm>
            <a:off x="727363" y="470360"/>
            <a:ext cx="11057389" cy="82342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sz="2500" b="1" dirty="0">
                <a:latin typeface="PT Serif" panose="020A0603040505020204" pitchFamily="18" charset="77"/>
                <a:ea typeface="Noto Sans" panose="020B0502040504020204" pitchFamily="34" charset="0"/>
                <a:cs typeface="Noto Sans" panose="020B0502040504020204" pitchFamily="34" charset="0"/>
              </a:rPr>
              <a:t>UITGANGSPUNTEN WET-EN REGELGEVING (BIJ MEER BRIN’S)</a:t>
            </a:r>
          </a:p>
        </p:txBody>
      </p:sp>
    </p:spTree>
    <p:extLst>
      <p:ext uri="{BB962C8B-B14F-4D97-AF65-F5344CB8AC3E}">
        <p14:creationId xmlns:p14="http://schemas.microsoft.com/office/powerpoint/2010/main" val="15924182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Ovaal 10">
            <a:extLst>
              <a:ext uri="{FF2B5EF4-FFF2-40B4-BE49-F238E27FC236}">
                <a16:creationId xmlns:a16="http://schemas.microsoft.com/office/drawing/2014/main" id="{27E35ABB-B664-6CC4-6172-1322F42CD3CA}"/>
              </a:ext>
            </a:extLst>
          </p:cNvPr>
          <p:cNvSpPr/>
          <p:nvPr/>
        </p:nvSpPr>
        <p:spPr>
          <a:xfrm>
            <a:off x="8909553" y="1915314"/>
            <a:ext cx="1817511" cy="789368"/>
          </a:xfrm>
          <a:prstGeom prst="ellipse">
            <a:avLst/>
          </a:prstGeom>
          <a:solidFill>
            <a:srgbClr val="D8117E">
              <a:alpha val="20000"/>
            </a:srgbClr>
          </a:solidFill>
          <a:ln w="28575">
            <a:solidFill>
              <a:srgbClr val="D8117E"/>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050" dirty="0">
                <a:solidFill>
                  <a:srgbClr val="D8117E"/>
                </a:solidFill>
                <a:latin typeface="Noto Sans" panose="020B0502040504020204" pitchFamily="34" charset="0"/>
                <a:ea typeface="Noto Sans" panose="020B0502040504020204" pitchFamily="34" charset="0"/>
                <a:cs typeface="Noto Sans" panose="020B0502040504020204" pitchFamily="34" charset="0"/>
              </a:rPr>
              <a:t>samenwerking</a:t>
            </a:r>
          </a:p>
        </p:txBody>
      </p:sp>
      <p:sp>
        <p:nvSpPr>
          <p:cNvPr id="2" name="Titel 1">
            <a:extLst>
              <a:ext uri="{FF2B5EF4-FFF2-40B4-BE49-F238E27FC236}">
                <a16:creationId xmlns:a16="http://schemas.microsoft.com/office/drawing/2014/main" id="{3E7A0D22-AAED-DE4C-ADF6-3048AB809E0F}"/>
              </a:ext>
            </a:extLst>
          </p:cNvPr>
          <p:cNvSpPr>
            <a:spLocks noGrp="1"/>
          </p:cNvSpPr>
          <p:nvPr>
            <p:ph type="title"/>
          </p:nvPr>
        </p:nvSpPr>
        <p:spPr>
          <a:xfrm>
            <a:off x="838200" y="563413"/>
            <a:ext cx="10515600" cy="1325563"/>
          </a:xfrm>
        </p:spPr>
        <p:txBody>
          <a:bodyPr>
            <a:normAutofit/>
          </a:bodyPr>
          <a:lstStyle/>
          <a:p>
            <a:br>
              <a:rPr lang="nl-NL" sz="2800" b="1" dirty="0">
                <a:latin typeface="PT Serif" panose="020A0603040505020204" pitchFamily="18" charset="77"/>
                <a:ea typeface="Noto Sans" panose="020B0502040504020204" pitchFamily="34" charset="0"/>
                <a:cs typeface="Noto Sans" panose="020B0502040504020204" pitchFamily="34" charset="0"/>
              </a:rPr>
            </a:br>
            <a:r>
              <a:rPr lang="nl-NL" sz="2800" b="1" dirty="0">
                <a:latin typeface="PT Serif" panose="020A0603040505020204" pitchFamily="18" charset="77"/>
                <a:ea typeface="Noto Sans" panose="020B0502040504020204" pitchFamily="34" charset="0"/>
                <a:cs typeface="Noto Sans" panose="020B0502040504020204" pitchFamily="34" charset="0"/>
              </a:rPr>
              <a:t>AANLEIDING EN ONDERWERP</a:t>
            </a:r>
          </a:p>
        </p:txBody>
      </p:sp>
      <p:sp>
        <p:nvSpPr>
          <p:cNvPr id="6" name="Tijdelijke aanduiding voor inhoud 2">
            <a:extLst>
              <a:ext uri="{FF2B5EF4-FFF2-40B4-BE49-F238E27FC236}">
                <a16:creationId xmlns:a16="http://schemas.microsoft.com/office/drawing/2014/main" id="{B0F700A6-568C-429C-6E1E-14F7BD88FC9C}"/>
              </a:ext>
            </a:extLst>
          </p:cNvPr>
          <p:cNvSpPr>
            <a:spLocks noGrp="1"/>
          </p:cNvSpPr>
          <p:nvPr>
            <p:ph idx="1"/>
          </p:nvPr>
        </p:nvSpPr>
        <p:spPr>
          <a:xfrm>
            <a:off x="835647" y="1690129"/>
            <a:ext cx="6756248" cy="4106664"/>
          </a:xfrm>
          <a:ln>
            <a:noFill/>
          </a:ln>
        </p:spPr>
        <p:txBody>
          <a:bodyPr vert="horz" lIns="91440" tIns="45720" rIns="91440" bIns="45720" rtlCol="0" anchor="t">
            <a:normAutofit/>
          </a:bodyPr>
          <a:lstStyle/>
          <a:p>
            <a:pPr marL="377825" indent="-285750">
              <a:lnSpc>
                <a:spcPct val="113999"/>
              </a:lnSpc>
              <a:spcBef>
                <a:spcPts val="600"/>
              </a:spcBef>
            </a:pPr>
            <a:r>
              <a:rPr lang="nl-NL" sz="1600" dirty="0">
                <a:latin typeface="Noto Sans"/>
                <a:ea typeface="Noto Sans"/>
                <a:cs typeface="Noto Sans"/>
              </a:rPr>
              <a:t>Dit document beschrijft de inrichting van de medezeggenschapsstructuur </a:t>
            </a:r>
            <a:r>
              <a:rPr lang="nl-NL" sz="1600" dirty="0" err="1">
                <a:latin typeface="Noto Sans"/>
                <a:ea typeface="Noto Sans"/>
                <a:cs typeface="Noto Sans"/>
              </a:rPr>
              <a:t>NassauVincent</a:t>
            </a:r>
            <a:r>
              <a:rPr lang="nl-NL" sz="1600" dirty="0">
                <a:latin typeface="Noto Sans"/>
                <a:ea typeface="Noto Sans"/>
                <a:cs typeface="Noto Sans"/>
              </a:rPr>
              <a:t>. De </a:t>
            </a:r>
            <a:r>
              <a:rPr lang="nl-NL" sz="1600" dirty="0" err="1">
                <a:latin typeface="Noto Sans"/>
                <a:ea typeface="Noto Sans"/>
                <a:cs typeface="Noto Sans"/>
              </a:rPr>
              <a:t>gmr</a:t>
            </a:r>
            <a:r>
              <a:rPr lang="nl-NL" sz="1600" dirty="0">
                <a:latin typeface="Noto Sans"/>
                <a:ea typeface="Noto Sans"/>
                <a:cs typeface="Noto Sans"/>
              </a:rPr>
              <a:t> heeft hiermee ingestemd.</a:t>
            </a:r>
            <a:endParaRPr lang="en-US" dirty="0"/>
          </a:p>
        </p:txBody>
      </p:sp>
      <p:sp>
        <p:nvSpPr>
          <p:cNvPr id="7" name="Driehoek 6">
            <a:extLst>
              <a:ext uri="{FF2B5EF4-FFF2-40B4-BE49-F238E27FC236}">
                <a16:creationId xmlns:a16="http://schemas.microsoft.com/office/drawing/2014/main" id="{D024F2A3-821D-D9FB-E121-6C2BD8AA04F4}"/>
              </a:ext>
            </a:extLst>
          </p:cNvPr>
          <p:cNvSpPr/>
          <p:nvPr/>
        </p:nvSpPr>
        <p:spPr>
          <a:xfrm>
            <a:off x="7661346" y="1904737"/>
            <a:ext cx="2098386" cy="1147986"/>
          </a:xfrm>
          <a:prstGeom prst="triangle">
            <a:avLst/>
          </a:prstGeom>
          <a:solidFill>
            <a:schemeClr val="bg1"/>
          </a:solidFill>
          <a:ln>
            <a:solidFill>
              <a:srgbClr val="194A8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nl-NL" sz="1400" b="1">
              <a:solidFill>
                <a:srgbClr val="194A80"/>
              </a:solidFill>
              <a:latin typeface="Noto Sans" panose="020B0502040504020204" pitchFamily="34" charset="0"/>
              <a:ea typeface="Noto Sans" panose="020B0502040504020204" pitchFamily="34" charset="0"/>
              <a:cs typeface="Noto Sans" panose="020B0502040504020204" pitchFamily="34" charset="0"/>
            </a:endParaRPr>
          </a:p>
          <a:p>
            <a:pPr algn="ctr">
              <a:defRPr/>
            </a:pPr>
            <a:endParaRPr lang="nl-NL" sz="1400" b="1">
              <a:solidFill>
                <a:srgbClr val="194A80"/>
              </a:solidFill>
              <a:latin typeface="Noto Sans" panose="020B0502040504020204" pitchFamily="34" charset="0"/>
              <a:ea typeface="Noto Sans" panose="020B0502040504020204" pitchFamily="34" charset="0"/>
              <a:cs typeface="Noto Sans" panose="020B0502040504020204" pitchFamily="34" charset="0"/>
            </a:endParaRPr>
          </a:p>
          <a:p>
            <a:pPr algn="ctr">
              <a:defRPr/>
            </a:pPr>
            <a:endParaRPr lang="nl-NL" sz="1400" b="1">
              <a:solidFill>
                <a:srgbClr val="194A80"/>
              </a:solidFill>
              <a:latin typeface="Noto Sans" panose="020B0502040504020204" pitchFamily="34" charset="0"/>
              <a:ea typeface="Noto Sans" panose="020B0502040504020204" pitchFamily="34" charset="0"/>
              <a:cs typeface="Noto Sans" panose="020B0502040504020204" pitchFamily="34" charset="0"/>
            </a:endParaRPr>
          </a:p>
          <a:p>
            <a:pPr algn="ctr">
              <a:defRPr/>
            </a:pPr>
            <a:endParaRPr lang="nl-NL" sz="1400" b="1">
              <a:solidFill>
                <a:srgbClr val="194A80"/>
              </a:solidFill>
              <a:latin typeface="Noto Sans" panose="020B0502040504020204" pitchFamily="34" charset="0"/>
              <a:ea typeface="Noto Sans" panose="020B0502040504020204" pitchFamily="34" charset="0"/>
              <a:cs typeface="Noto Sans" panose="020B0502040504020204" pitchFamily="34" charset="0"/>
            </a:endParaRPr>
          </a:p>
          <a:p>
            <a:pPr algn="ctr">
              <a:defRPr/>
            </a:pPr>
            <a:endParaRPr lang="nl-NL" sz="1400" b="1">
              <a:solidFill>
                <a:srgbClr val="194A80"/>
              </a:solidFill>
              <a:latin typeface="Noto Sans" panose="020B0502040504020204" pitchFamily="34" charset="0"/>
              <a:ea typeface="Noto Sans" panose="020B0502040504020204" pitchFamily="34" charset="0"/>
              <a:cs typeface="Noto Sans" panose="020B0502040504020204" pitchFamily="34" charset="0"/>
            </a:endParaRPr>
          </a:p>
        </p:txBody>
      </p:sp>
      <p:sp>
        <p:nvSpPr>
          <p:cNvPr id="8" name="Driehoek 7">
            <a:extLst>
              <a:ext uri="{FF2B5EF4-FFF2-40B4-BE49-F238E27FC236}">
                <a16:creationId xmlns:a16="http://schemas.microsoft.com/office/drawing/2014/main" id="{D7D92F05-5A3F-3670-55C3-4E324BA609CC}"/>
              </a:ext>
            </a:extLst>
          </p:cNvPr>
          <p:cNvSpPr/>
          <p:nvPr/>
        </p:nvSpPr>
        <p:spPr>
          <a:xfrm>
            <a:off x="9946336" y="1904737"/>
            <a:ext cx="2098386" cy="1147986"/>
          </a:xfrm>
          <a:prstGeom prst="triangle">
            <a:avLst/>
          </a:prstGeom>
          <a:solidFill>
            <a:schemeClr val="bg1"/>
          </a:solidFill>
          <a:ln w="12700">
            <a:solidFill>
              <a:srgbClr val="D32A3F"/>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nl-NL" sz="1400">
              <a:solidFill>
                <a:srgbClr val="C00000"/>
              </a:solidFill>
              <a:latin typeface="Noto Sans" panose="020B0502040504020204" pitchFamily="34" charset="0"/>
              <a:ea typeface="Noto Sans" panose="020B0502040504020204" pitchFamily="34" charset="0"/>
              <a:cs typeface="Noto Sans" panose="020B0502040504020204" pitchFamily="34" charset="0"/>
            </a:endParaRPr>
          </a:p>
          <a:p>
            <a:pPr algn="ctr"/>
            <a:endParaRPr lang="nl-NL" sz="1400">
              <a:solidFill>
                <a:srgbClr val="C00000"/>
              </a:solidFill>
              <a:latin typeface="Noto Sans" panose="020B0502040504020204" pitchFamily="34" charset="0"/>
              <a:ea typeface="Noto Sans" panose="020B0502040504020204" pitchFamily="34" charset="0"/>
              <a:cs typeface="Noto Sans" panose="020B0502040504020204" pitchFamily="34" charset="0"/>
            </a:endParaRPr>
          </a:p>
          <a:p>
            <a:pPr algn="ctr"/>
            <a:endParaRPr lang="nl-NL" sz="1400">
              <a:solidFill>
                <a:srgbClr val="C00000"/>
              </a:solidFill>
              <a:latin typeface="Noto Sans" panose="020B0502040504020204" pitchFamily="34" charset="0"/>
              <a:ea typeface="Noto Sans" panose="020B0502040504020204" pitchFamily="34" charset="0"/>
              <a:cs typeface="Noto Sans" panose="020B0502040504020204" pitchFamily="34" charset="0"/>
            </a:endParaRPr>
          </a:p>
          <a:p>
            <a:pPr algn="ctr"/>
            <a:endParaRPr lang="nl-NL" sz="1400">
              <a:solidFill>
                <a:srgbClr val="C00000"/>
              </a:solidFill>
              <a:latin typeface="Noto Sans" panose="020B0502040504020204" pitchFamily="34" charset="0"/>
              <a:ea typeface="Noto Sans" panose="020B0502040504020204" pitchFamily="34" charset="0"/>
              <a:cs typeface="Noto Sans" panose="020B0502040504020204" pitchFamily="34" charset="0"/>
            </a:endParaRPr>
          </a:p>
          <a:p>
            <a:pPr algn="ctr"/>
            <a:endParaRPr lang="nl-NL" sz="1400">
              <a:solidFill>
                <a:srgbClr val="C00000"/>
              </a:solidFill>
              <a:latin typeface="Noto Sans" panose="020B0502040504020204" pitchFamily="34" charset="0"/>
              <a:ea typeface="Noto Sans" panose="020B0502040504020204" pitchFamily="34" charset="0"/>
              <a:cs typeface="Noto Sans" panose="020B0502040504020204" pitchFamily="34" charset="0"/>
            </a:endParaRPr>
          </a:p>
        </p:txBody>
      </p:sp>
      <p:pic>
        <p:nvPicPr>
          <p:cNvPr id="1026" name="Picture 2" descr="CS Vincent van Gogh - Leden bedrijvengids">
            <a:extLst>
              <a:ext uri="{FF2B5EF4-FFF2-40B4-BE49-F238E27FC236}">
                <a16:creationId xmlns:a16="http://schemas.microsoft.com/office/drawing/2014/main" id="{1E64B405-EC92-057A-8E21-DC846EEF983C}"/>
              </a:ext>
            </a:extLst>
          </p:cNvPr>
          <p:cNvPicPr>
            <a:picLocks noChangeAspect="1" noChangeArrowheads="1"/>
          </p:cNvPicPr>
          <p:nvPr/>
        </p:nvPicPr>
        <p:blipFill rotWithShape="1">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b="43068"/>
          <a:stretch/>
        </p:blipFill>
        <p:spPr bwMode="auto">
          <a:xfrm>
            <a:off x="10532167" y="2046198"/>
            <a:ext cx="926725" cy="527600"/>
          </a:xfrm>
          <a:prstGeom prst="rect">
            <a:avLst/>
          </a:prstGeom>
          <a:noFill/>
          <a:extLst>
            <a:ext uri="{909E8E84-426E-40DD-AFC4-6F175D3DCCD1}">
              <a14:hiddenFill xmlns:a14="http://schemas.microsoft.com/office/drawing/2010/main">
                <a:solidFill>
                  <a:srgbClr val="FFFFFF"/>
                </a:solidFill>
              </a14:hiddenFill>
            </a:ext>
          </a:extLst>
        </p:spPr>
      </p:pic>
      <p:sp>
        <p:nvSpPr>
          <p:cNvPr id="12" name="Ovaal 11">
            <a:extLst>
              <a:ext uri="{FF2B5EF4-FFF2-40B4-BE49-F238E27FC236}">
                <a16:creationId xmlns:a16="http://schemas.microsoft.com/office/drawing/2014/main" id="{B98E45C0-4219-48D9-E35C-E4F74D97B718}"/>
              </a:ext>
            </a:extLst>
          </p:cNvPr>
          <p:cNvSpPr/>
          <p:nvPr/>
        </p:nvSpPr>
        <p:spPr>
          <a:xfrm>
            <a:off x="8220878" y="2624412"/>
            <a:ext cx="979322" cy="340614"/>
          </a:xfrm>
          <a:prstGeom prst="ellipse">
            <a:avLst/>
          </a:prstGeom>
          <a:solidFill>
            <a:srgbClr val="194A80"/>
          </a:solidFill>
          <a:ln>
            <a:solidFill>
              <a:srgbClr val="194A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a:latin typeface="Noto Sans" panose="020B0502040504020204" pitchFamily="34" charset="0"/>
                <a:ea typeface="Noto Sans" panose="020B0502040504020204" pitchFamily="34" charset="0"/>
                <a:cs typeface="Noto Sans" panose="020B0502040504020204" pitchFamily="34" charset="0"/>
              </a:rPr>
              <a:t>20LO</a:t>
            </a:r>
          </a:p>
        </p:txBody>
      </p:sp>
      <p:sp>
        <p:nvSpPr>
          <p:cNvPr id="14" name="Ovaal 13">
            <a:extLst>
              <a:ext uri="{FF2B5EF4-FFF2-40B4-BE49-F238E27FC236}">
                <a16:creationId xmlns:a16="http://schemas.microsoft.com/office/drawing/2014/main" id="{DFB816CF-9B6A-E5FB-5824-847D7773D1B0}"/>
              </a:ext>
            </a:extLst>
          </p:cNvPr>
          <p:cNvSpPr/>
          <p:nvPr/>
        </p:nvSpPr>
        <p:spPr>
          <a:xfrm>
            <a:off x="10505868" y="2624412"/>
            <a:ext cx="979322" cy="340614"/>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a:latin typeface="Noto Sans" panose="020B0502040504020204" pitchFamily="34" charset="0"/>
                <a:ea typeface="Noto Sans" panose="020B0502040504020204" pitchFamily="34" charset="0"/>
                <a:cs typeface="Noto Sans" panose="020B0502040504020204" pitchFamily="34" charset="0"/>
              </a:rPr>
              <a:t>02EB</a:t>
            </a:r>
          </a:p>
        </p:txBody>
      </p:sp>
      <p:pic>
        <p:nvPicPr>
          <p:cNvPr id="1028" name="Picture 4" descr="Dr. Nassau College - Posts | Facebook">
            <a:extLst>
              <a:ext uri="{FF2B5EF4-FFF2-40B4-BE49-F238E27FC236}">
                <a16:creationId xmlns:a16="http://schemas.microsoft.com/office/drawing/2014/main" id="{83DC8023-B104-7FA3-D3A2-8415B8D7954E}"/>
              </a:ext>
            </a:extLst>
          </p:cNvPr>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453046" y="2118777"/>
            <a:ext cx="514985" cy="423616"/>
          </a:xfrm>
          <a:prstGeom prst="rect">
            <a:avLst/>
          </a:prstGeom>
          <a:noFill/>
          <a:extLst>
            <a:ext uri="{909E8E84-426E-40DD-AFC4-6F175D3DCCD1}">
              <a14:hiddenFill xmlns:a14="http://schemas.microsoft.com/office/drawing/2010/main">
                <a:solidFill>
                  <a:srgbClr val="FFFFFF"/>
                </a:solidFill>
              </a14:hiddenFill>
            </a:ext>
          </a:extLst>
        </p:spPr>
      </p:pic>
      <p:sp>
        <p:nvSpPr>
          <p:cNvPr id="20" name="Tijdelijke aanduiding voor datum 8">
            <a:extLst>
              <a:ext uri="{FF2B5EF4-FFF2-40B4-BE49-F238E27FC236}">
                <a16:creationId xmlns:a16="http://schemas.microsoft.com/office/drawing/2014/main" id="{AC1C2DF5-8AC5-C522-9471-CE63269D1BAA}"/>
              </a:ext>
            </a:extLst>
          </p:cNvPr>
          <p:cNvSpPr>
            <a:spLocks noGrp="1"/>
          </p:cNvSpPr>
          <p:nvPr>
            <p:ph type="dt" sz="half" idx="10"/>
          </p:nvPr>
        </p:nvSpPr>
        <p:spPr>
          <a:xfrm>
            <a:off x="838200" y="6356350"/>
            <a:ext cx="2743200" cy="365125"/>
          </a:xfrm>
        </p:spPr>
        <p:txBody>
          <a:bodyPr vert="horz" lIns="91440" tIns="45720" rIns="91440" bIns="45720" rtlCol="0" anchor="ctr"/>
          <a:lstStyle/>
          <a:p>
            <a:r>
              <a:rPr lang="nl-NL" sz="105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t>6 november 2023</a:t>
            </a:r>
            <a:endParaRPr lang="nl-NL" sz="1050" dirty="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endParaRPr>
          </a:p>
        </p:txBody>
      </p:sp>
      <p:sp>
        <p:nvSpPr>
          <p:cNvPr id="21" name="Tijdelijke aanduiding voor voettekst 3">
            <a:extLst>
              <a:ext uri="{FF2B5EF4-FFF2-40B4-BE49-F238E27FC236}">
                <a16:creationId xmlns:a16="http://schemas.microsoft.com/office/drawing/2014/main" id="{6597E465-303D-D368-B13A-1BE32D55F221}"/>
              </a:ext>
            </a:extLst>
          </p:cNvPr>
          <p:cNvSpPr>
            <a:spLocks noGrp="1"/>
          </p:cNvSpPr>
          <p:nvPr>
            <p:ph type="ftr" sz="quarter" idx="11"/>
          </p:nvPr>
        </p:nvSpPr>
        <p:spPr>
          <a:xfrm>
            <a:off x="4038600" y="6356350"/>
            <a:ext cx="4114800" cy="365125"/>
          </a:xfrm>
        </p:spPr>
        <p:txBody>
          <a:bodyPr vert="horz" lIns="91440" tIns="45720" rIns="91440" bIns="45720" rtlCol="0" anchor="ctr"/>
          <a:lstStyle/>
          <a:p>
            <a:r>
              <a:rPr lang="nl-NL" sz="105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t>Voorstel inrichting medezeggenschap NassauVincent</a:t>
            </a:r>
          </a:p>
        </p:txBody>
      </p:sp>
      <p:sp>
        <p:nvSpPr>
          <p:cNvPr id="22" name="Tijdelijke aanduiding voor dianummer 4">
            <a:extLst>
              <a:ext uri="{FF2B5EF4-FFF2-40B4-BE49-F238E27FC236}">
                <a16:creationId xmlns:a16="http://schemas.microsoft.com/office/drawing/2014/main" id="{8AAC7253-822E-3C6B-DE67-A111AD8CB851}"/>
              </a:ext>
            </a:extLst>
          </p:cNvPr>
          <p:cNvSpPr>
            <a:spLocks noGrp="1"/>
          </p:cNvSpPr>
          <p:nvPr>
            <p:ph type="sldNum" sz="quarter" idx="12"/>
          </p:nvPr>
        </p:nvSpPr>
        <p:spPr>
          <a:xfrm>
            <a:off x="8610600" y="6356350"/>
            <a:ext cx="2743200" cy="365125"/>
          </a:xfrm>
        </p:spPr>
        <p:txBody>
          <a:bodyPr vert="horz" lIns="91440" tIns="45720" rIns="91440" bIns="45720" rtlCol="0" anchor="ctr"/>
          <a:lstStyle/>
          <a:p>
            <a:fld id="{31DDEF9A-47F6-214F-A7CD-1F86B301B547}" type="slidenum">
              <a:rPr lang="nl-NL" sz="105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pPr/>
              <a:t>2</a:t>
            </a:fld>
            <a:endParaRPr lang="nl-NL" sz="1050" dirty="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endParaRPr>
          </a:p>
        </p:txBody>
      </p:sp>
      <p:pic>
        <p:nvPicPr>
          <p:cNvPr id="49" name="Graphic 48" descr="Fusie met effen opvulling">
            <a:extLst>
              <a:ext uri="{FF2B5EF4-FFF2-40B4-BE49-F238E27FC236}">
                <a16:creationId xmlns:a16="http://schemas.microsoft.com/office/drawing/2014/main" id="{02EBE464-43A1-835B-E39E-111B2912F28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16200000">
            <a:off x="9395834" y="2949195"/>
            <a:ext cx="914400" cy="914400"/>
          </a:xfrm>
          <a:prstGeom prst="rect">
            <a:avLst/>
          </a:prstGeom>
        </p:spPr>
      </p:pic>
      <p:pic>
        <p:nvPicPr>
          <p:cNvPr id="38" name="Afbeelding 37">
            <a:extLst>
              <a:ext uri="{FF2B5EF4-FFF2-40B4-BE49-F238E27FC236}">
                <a16:creationId xmlns:a16="http://schemas.microsoft.com/office/drawing/2014/main" id="{06D2E2BE-1219-983F-1FF7-77136AA27AA2}"/>
              </a:ext>
            </a:extLst>
          </p:cNvPr>
          <p:cNvPicPr>
            <a:picLocks noChangeAspect="1"/>
          </p:cNvPicPr>
          <p:nvPr/>
        </p:nvPicPr>
        <p:blipFill>
          <a:blip r:embed="rId7"/>
          <a:stretch>
            <a:fillRect/>
          </a:stretch>
        </p:blipFill>
        <p:spPr>
          <a:xfrm>
            <a:off x="7819258" y="3761821"/>
            <a:ext cx="4153487" cy="1997780"/>
          </a:xfrm>
          <a:prstGeom prst="rect">
            <a:avLst/>
          </a:prstGeom>
        </p:spPr>
      </p:pic>
      <p:pic>
        <p:nvPicPr>
          <p:cNvPr id="9" name="Afbeelding 8">
            <a:extLst>
              <a:ext uri="{FF2B5EF4-FFF2-40B4-BE49-F238E27FC236}">
                <a16:creationId xmlns:a16="http://schemas.microsoft.com/office/drawing/2014/main" id="{024F03C1-370A-8B21-DB27-671E981F8E55}"/>
              </a:ext>
            </a:extLst>
          </p:cNvPr>
          <p:cNvPicPr>
            <a:picLocks noChangeAspect="1"/>
          </p:cNvPicPr>
          <p:nvPr/>
        </p:nvPicPr>
        <p:blipFill>
          <a:blip r:embed="rId8"/>
          <a:stretch>
            <a:fillRect/>
          </a:stretch>
        </p:blipFill>
        <p:spPr>
          <a:xfrm>
            <a:off x="10028926" y="0"/>
            <a:ext cx="2389497" cy="1536105"/>
          </a:xfrm>
          <a:prstGeom prst="rect">
            <a:avLst/>
          </a:prstGeom>
        </p:spPr>
      </p:pic>
    </p:spTree>
    <p:extLst>
      <p:ext uri="{BB962C8B-B14F-4D97-AF65-F5344CB8AC3E}">
        <p14:creationId xmlns:p14="http://schemas.microsoft.com/office/powerpoint/2010/main" val="2922216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Afbeelding 5">
            <a:extLst>
              <a:ext uri="{FF2B5EF4-FFF2-40B4-BE49-F238E27FC236}">
                <a16:creationId xmlns:a16="http://schemas.microsoft.com/office/drawing/2014/main" id="{F8C9E34D-EF9D-CDAF-9D56-C64E6ACCBF18}"/>
              </a:ext>
            </a:extLst>
          </p:cNvPr>
          <p:cNvPicPr>
            <a:picLocks noChangeAspect="1"/>
          </p:cNvPicPr>
          <p:nvPr/>
        </p:nvPicPr>
        <p:blipFill>
          <a:blip r:embed="rId3"/>
          <a:stretch>
            <a:fillRect/>
          </a:stretch>
        </p:blipFill>
        <p:spPr>
          <a:xfrm>
            <a:off x="180768" y="1477721"/>
            <a:ext cx="3140074" cy="1510340"/>
          </a:xfrm>
          <a:prstGeom prst="rect">
            <a:avLst/>
          </a:prstGeom>
        </p:spPr>
      </p:pic>
      <p:sp>
        <p:nvSpPr>
          <p:cNvPr id="2" name="Titel 1">
            <a:extLst>
              <a:ext uri="{FF2B5EF4-FFF2-40B4-BE49-F238E27FC236}">
                <a16:creationId xmlns:a16="http://schemas.microsoft.com/office/drawing/2014/main" id="{3E7A0D22-AAED-DE4C-ADF6-3048AB809E0F}"/>
              </a:ext>
            </a:extLst>
          </p:cNvPr>
          <p:cNvSpPr>
            <a:spLocks noGrp="1"/>
          </p:cNvSpPr>
          <p:nvPr>
            <p:ph type="title"/>
          </p:nvPr>
        </p:nvSpPr>
        <p:spPr>
          <a:xfrm>
            <a:off x="727363" y="470360"/>
            <a:ext cx="11057389" cy="823420"/>
          </a:xfrm>
        </p:spPr>
        <p:txBody>
          <a:bodyPr>
            <a:noAutofit/>
          </a:bodyPr>
          <a:lstStyle/>
          <a:p>
            <a:r>
              <a:rPr lang="nl-NL" sz="2800" b="1" dirty="0">
                <a:latin typeface="PT Serif"/>
                <a:ea typeface="Noto Sans"/>
                <a:cs typeface="Noto Sans"/>
              </a:rPr>
              <a:t>MEDEZEGGENSCHAP NASSAUVINCENT </a:t>
            </a:r>
          </a:p>
        </p:txBody>
      </p:sp>
      <p:sp>
        <p:nvSpPr>
          <p:cNvPr id="3" name="Tijdelijke aanduiding voor inhoud 2">
            <a:extLst>
              <a:ext uri="{FF2B5EF4-FFF2-40B4-BE49-F238E27FC236}">
                <a16:creationId xmlns:a16="http://schemas.microsoft.com/office/drawing/2014/main" id="{5CBD8385-3DC6-7646-8AAC-DC47E639D784}"/>
              </a:ext>
            </a:extLst>
          </p:cNvPr>
          <p:cNvSpPr>
            <a:spLocks noGrp="1"/>
          </p:cNvSpPr>
          <p:nvPr>
            <p:ph idx="1"/>
          </p:nvPr>
        </p:nvSpPr>
        <p:spPr>
          <a:xfrm>
            <a:off x="838198" y="3383437"/>
            <a:ext cx="10088419" cy="1584961"/>
          </a:xfrm>
          <a:ln>
            <a:noFill/>
          </a:ln>
        </p:spPr>
        <p:txBody>
          <a:bodyPr vert="horz" lIns="91440" tIns="45720" rIns="91440" bIns="45720" rtlCol="0" anchor="t">
            <a:noAutofit/>
          </a:bodyPr>
          <a:lstStyle/>
          <a:p>
            <a:pPr marL="360045" indent="-267970">
              <a:lnSpc>
                <a:spcPct val="114000"/>
              </a:lnSpc>
              <a:spcBef>
                <a:spcPts val="600"/>
              </a:spcBef>
            </a:pPr>
            <a:r>
              <a:rPr lang="nl-NL" sz="1200" dirty="0">
                <a:latin typeface="Noto Sans" panose="020B0502040504020204" pitchFamily="34" charset="0"/>
                <a:ea typeface="Noto Sans" panose="020B0502040504020204" pitchFamily="34" charset="0"/>
                <a:cs typeface="Noto Sans" panose="020B0502040504020204" pitchFamily="34" charset="0"/>
              </a:rPr>
              <a:t>Gelet op de wettelijke systematiek en de beoogde inrichting van de ‘zeggenschap’, is het besluit genomen om te werken met een deelraad per locatie (zie slide 5), een </a:t>
            </a:r>
            <a:r>
              <a:rPr lang="nl-NL" sz="1200" dirty="0" err="1">
                <a:latin typeface="Noto Sans" panose="020B0502040504020204" pitchFamily="34" charset="0"/>
                <a:ea typeface="Noto Sans" panose="020B0502040504020204" pitchFamily="34" charset="0"/>
                <a:cs typeface="Noto Sans" panose="020B0502040504020204" pitchFamily="34" charset="0"/>
              </a:rPr>
              <a:t>mr</a:t>
            </a:r>
            <a:r>
              <a:rPr lang="nl-NL" sz="1200" dirty="0">
                <a:latin typeface="Noto Sans" panose="020B0502040504020204" pitchFamily="34" charset="0"/>
                <a:ea typeface="Noto Sans" panose="020B0502040504020204" pitchFamily="34" charset="0"/>
                <a:cs typeface="Noto Sans" panose="020B0502040504020204" pitchFamily="34" charset="0"/>
              </a:rPr>
              <a:t> per BRIN (zie slide 6) en een </a:t>
            </a:r>
            <a:r>
              <a:rPr lang="nl-NL" sz="1200" dirty="0" err="1">
                <a:latin typeface="Noto Sans" panose="020B0502040504020204" pitchFamily="34" charset="0"/>
                <a:ea typeface="Noto Sans" panose="020B0502040504020204" pitchFamily="34" charset="0"/>
                <a:cs typeface="Noto Sans" panose="020B0502040504020204" pitchFamily="34" charset="0"/>
              </a:rPr>
              <a:t>gmr</a:t>
            </a:r>
            <a:r>
              <a:rPr lang="nl-NL" sz="1200" dirty="0">
                <a:latin typeface="Noto Sans" panose="020B0502040504020204" pitchFamily="34" charset="0"/>
                <a:ea typeface="Noto Sans" panose="020B0502040504020204" pitchFamily="34" charset="0"/>
                <a:cs typeface="Noto Sans" panose="020B0502040504020204" pitchFamily="34" charset="0"/>
              </a:rPr>
              <a:t> (zie slide 8). Daarnaast is een </a:t>
            </a:r>
            <a:r>
              <a:rPr lang="nl-NL" sz="1200" dirty="0" err="1">
                <a:latin typeface="Noto Sans" panose="020B0502040504020204" pitchFamily="34" charset="0"/>
                <a:ea typeface="Noto Sans" panose="020B0502040504020204" pitchFamily="34" charset="0"/>
                <a:cs typeface="Noto Sans" panose="020B0502040504020204" pitchFamily="34" charset="0"/>
              </a:rPr>
              <a:t>mrp</a:t>
            </a:r>
            <a:r>
              <a:rPr lang="nl-NL" sz="1200" dirty="0">
                <a:latin typeface="Noto Sans" panose="020B0502040504020204" pitchFamily="34" charset="0"/>
                <a:ea typeface="Noto Sans" panose="020B0502040504020204" pitchFamily="34" charset="0"/>
                <a:cs typeface="Noto Sans" panose="020B0502040504020204" pitchFamily="34" charset="0"/>
              </a:rPr>
              <a:t> verbonden aan het dienstenbureau (zie slides 6 en 7). Tot slot is er een besluit genomen over de facilitering (slide 9).</a:t>
            </a:r>
            <a:endParaRPr lang="en-US" dirty="0"/>
          </a:p>
          <a:p>
            <a:pPr marL="360045" indent="-267970">
              <a:lnSpc>
                <a:spcPct val="114000"/>
              </a:lnSpc>
              <a:spcBef>
                <a:spcPts val="600"/>
              </a:spcBef>
            </a:pPr>
            <a:r>
              <a:rPr lang="nl-NL" sz="1200" dirty="0">
                <a:latin typeface="Noto Sans" panose="020B0502040504020204" pitchFamily="34" charset="0"/>
                <a:ea typeface="Noto Sans" panose="020B0502040504020204" pitchFamily="34" charset="0"/>
                <a:cs typeface="Noto Sans" panose="020B0502040504020204" pitchFamily="34" charset="0"/>
              </a:rPr>
              <a:t>In de fusieorganisatie is het verplicht een </a:t>
            </a:r>
            <a:r>
              <a:rPr lang="nl-NL" sz="1200" dirty="0" err="1">
                <a:latin typeface="Noto Sans" panose="020B0502040504020204" pitchFamily="34" charset="0"/>
                <a:ea typeface="Noto Sans" panose="020B0502040504020204" pitchFamily="34" charset="0"/>
                <a:cs typeface="Noto Sans" panose="020B0502040504020204" pitchFamily="34" charset="0"/>
              </a:rPr>
              <a:t>gmr</a:t>
            </a:r>
            <a:r>
              <a:rPr lang="nl-NL" sz="1200" dirty="0">
                <a:latin typeface="Noto Sans" panose="020B0502040504020204" pitchFamily="34" charset="0"/>
                <a:ea typeface="Noto Sans" panose="020B0502040504020204" pitchFamily="34" charset="0"/>
                <a:cs typeface="Noto Sans" panose="020B0502040504020204" pitchFamily="34" charset="0"/>
              </a:rPr>
              <a:t> en </a:t>
            </a:r>
            <a:r>
              <a:rPr lang="nl-NL" sz="1200" dirty="0" err="1">
                <a:latin typeface="Noto Sans" panose="020B0502040504020204" pitchFamily="34" charset="0"/>
                <a:ea typeface="Noto Sans" panose="020B0502040504020204" pitchFamily="34" charset="0"/>
                <a:cs typeface="Noto Sans" panose="020B0502040504020204" pitchFamily="34" charset="0"/>
              </a:rPr>
              <a:t>mr’en</a:t>
            </a:r>
            <a:r>
              <a:rPr lang="nl-NL" sz="1200" dirty="0">
                <a:latin typeface="Noto Sans" panose="020B0502040504020204" pitchFamily="34" charset="0"/>
                <a:ea typeface="Noto Sans" panose="020B0502040504020204" pitchFamily="34" charset="0"/>
                <a:cs typeface="Noto Sans" panose="020B0502040504020204" pitchFamily="34" charset="0"/>
              </a:rPr>
              <a:t> te hebben. De </a:t>
            </a:r>
            <a:r>
              <a:rPr lang="nl-NL" sz="1200" dirty="0" err="1">
                <a:latin typeface="Noto Sans" panose="020B0502040504020204" pitchFamily="34" charset="0"/>
                <a:ea typeface="Noto Sans" panose="020B0502040504020204" pitchFamily="34" charset="0"/>
                <a:cs typeface="Noto Sans" panose="020B0502040504020204" pitchFamily="34" charset="0"/>
              </a:rPr>
              <a:t>mr’en</a:t>
            </a:r>
            <a:r>
              <a:rPr lang="nl-NL" sz="1200" dirty="0">
                <a:latin typeface="Noto Sans" panose="020B0502040504020204" pitchFamily="34" charset="0"/>
                <a:ea typeface="Noto Sans" panose="020B0502040504020204" pitchFamily="34" charset="0"/>
                <a:cs typeface="Noto Sans" panose="020B0502040504020204" pitchFamily="34" charset="0"/>
              </a:rPr>
              <a:t> op schoolniveau hebben echter geen natuurlijke gesprekspartner in de fusieorganisatie (op dat niveau is geen zeggenschap beoogd).  Het besluit gaat dan ook zoveel mogelijk uit van twee feitelijke niveaus van medezeggenschap: locatieniveau en stichtingsniveau. </a:t>
            </a:r>
          </a:p>
          <a:p>
            <a:pPr marL="577850" lvl="1" indent="-267970">
              <a:lnSpc>
                <a:spcPct val="114000"/>
              </a:lnSpc>
              <a:spcBef>
                <a:spcPts val="600"/>
              </a:spcBef>
            </a:pPr>
            <a:r>
              <a:rPr lang="nl-NL" sz="1100" dirty="0">
                <a:latin typeface="Noto Sans" panose="020B0502040504020204" pitchFamily="34" charset="0"/>
                <a:ea typeface="Noto Sans" panose="020B0502040504020204" pitchFamily="34" charset="0"/>
                <a:cs typeface="Noto Sans" panose="020B0502040504020204" pitchFamily="34" charset="0"/>
              </a:rPr>
              <a:t>“Identiteit” blijft wel op </a:t>
            </a:r>
            <a:r>
              <a:rPr lang="nl-NL" sz="1100" dirty="0" err="1">
                <a:latin typeface="Noto Sans" panose="020B0502040504020204" pitchFamily="34" charset="0"/>
                <a:ea typeface="Noto Sans" panose="020B0502040504020204" pitchFamily="34" charset="0"/>
                <a:cs typeface="Noto Sans" panose="020B0502040504020204" pitchFamily="34" charset="0"/>
              </a:rPr>
              <a:t>mr</a:t>
            </a:r>
            <a:r>
              <a:rPr lang="nl-NL" sz="1100" dirty="0">
                <a:latin typeface="Noto Sans" panose="020B0502040504020204" pitchFamily="34" charset="0"/>
                <a:ea typeface="Noto Sans" panose="020B0502040504020204" pitchFamily="34" charset="0"/>
                <a:cs typeface="Noto Sans" panose="020B0502040504020204" pitchFamily="34" charset="0"/>
              </a:rPr>
              <a:t>-niveau een gespreksonderwerp (per BRIN). Het gesprek over de identiteit van Volta zal met de deelraad van Volta worden gevoerd. Uitgangspunt is dat een vergadering inzake identiteit hoogstens één keer per jaar plaatsvindt. </a:t>
            </a:r>
            <a:endParaRPr lang="nl-NL" sz="1100" dirty="0">
              <a:highlight>
                <a:srgbClr val="FFFF00"/>
              </a:highlight>
              <a:latin typeface="Noto Sans" panose="020B0502040504020204" pitchFamily="34" charset="0"/>
              <a:ea typeface="Noto Sans" panose="020B0502040504020204" pitchFamily="34" charset="0"/>
              <a:cs typeface="Noto Sans" panose="020B0502040504020204" pitchFamily="34" charset="0"/>
            </a:endParaRPr>
          </a:p>
          <a:p>
            <a:pPr marL="533400" lvl="1" indent="-215900">
              <a:lnSpc>
                <a:spcPct val="114000"/>
              </a:lnSpc>
              <a:spcBef>
                <a:spcPts val="600"/>
              </a:spcBef>
            </a:pPr>
            <a:r>
              <a:rPr lang="nl-NL" sz="1100" dirty="0">
                <a:latin typeface="Noto Sans" panose="020B0502040504020204" pitchFamily="34" charset="0"/>
                <a:ea typeface="Noto Sans" panose="020B0502040504020204" pitchFamily="34" charset="0"/>
                <a:cs typeface="Noto Sans" panose="020B0502040504020204" pitchFamily="34" charset="0"/>
              </a:rPr>
              <a:t>Voor een concrete verdeling van de bevoegdheden tussen </a:t>
            </a:r>
            <a:r>
              <a:rPr lang="nl-NL" sz="1100" dirty="0" err="1">
                <a:latin typeface="Noto Sans" panose="020B0502040504020204" pitchFamily="34" charset="0"/>
                <a:ea typeface="Noto Sans" panose="020B0502040504020204" pitchFamily="34" charset="0"/>
                <a:cs typeface="Noto Sans" panose="020B0502040504020204" pitchFamily="34" charset="0"/>
              </a:rPr>
              <a:t>dr</a:t>
            </a:r>
            <a:r>
              <a:rPr lang="nl-NL" sz="1100" dirty="0">
                <a:latin typeface="Noto Sans" panose="020B0502040504020204" pitchFamily="34" charset="0"/>
                <a:ea typeface="Noto Sans" panose="020B0502040504020204" pitchFamily="34" charset="0"/>
                <a:cs typeface="Noto Sans" panose="020B0502040504020204" pitchFamily="34" charset="0"/>
              </a:rPr>
              <a:t> enerzijds en </a:t>
            </a:r>
            <a:r>
              <a:rPr lang="nl-NL" sz="1100" dirty="0" err="1">
                <a:latin typeface="Noto Sans" panose="020B0502040504020204" pitchFamily="34" charset="0"/>
                <a:ea typeface="Noto Sans" panose="020B0502040504020204" pitchFamily="34" charset="0"/>
                <a:cs typeface="Noto Sans" panose="020B0502040504020204" pitchFamily="34" charset="0"/>
              </a:rPr>
              <a:t>gmr</a:t>
            </a:r>
            <a:r>
              <a:rPr lang="nl-NL" sz="1100" dirty="0">
                <a:latin typeface="Noto Sans" panose="020B0502040504020204" pitchFamily="34" charset="0"/>
                <a:ea typeface="Noto Sans" panose="020B0502040504020204" pitchFamily="34" charset="0"/>
                <a:cs typeface="Noto Sans" panose="020B0502040504020204" pitchFamily="34" charset="0"/>
              </a:rPr>
              <a:t> anderzijds, wordt het adagium ‘medezeggenschap volgt zeggenschap’ gehanteerd. In het beoogde bestuursreglement zijn bevoegdheden verdeeld tussen het niveau van de stichting (</a:t>
            </a:r>
            <a:r>
              <a:rPr lang="nl-NL" sz="1100" dirty="0" err="1">
                <a:latin typeface="Noto Sans" panose="020B0502040504020204" pitchFamily="34" charset="0"/>
                <a:ea typeface="Noto Sans" panose="020B0502040504020204" pitchFamily="34" charset="0"/>
                <a:cs typeface="Noto Sans" panose="020B0502040504020204" pitchFamily="34" charset="0"/>
              </a:rPr>
              <a:t>cvb</a:t>
            </a:r>
            <a:r>
              <a:rPr lang="nl-NL" sz="1100" dirty="0">
                <a:latin typeface="Noto Sans" panose="020B0502040504020204" pitchFamily="34" charset="0"/>
                <a:ea typeface="Noto Sans" panose="020B0502040504020204" pitchFamily="34" charset="0"/>
                <a:cs typeface="Noto Sans" panose="020B0502040504020204" pitchFamily="34" charset="0"/>
              </a:rPr>
              <a:t>) en het niveau van de locaties of organisatieonderdelen (directeuren). Daaruit volgt dus ook of de </a:t>
            </a:r>
            <a:r>
              <a:rPr lang="nl-NL" sz="1100" dirty="0" err="1">
                <a:latin typeface="Noto Sans" panose="020B0502040504020204" pitchFamily="34" charset="0"/>
                <a:ea typeface="Noto Sans" panose="020B0502040504020204" pitchFamily="34" charset="0"/>
                <a:cs typeface="Noto Sans" panose="020B0502040504020204" pitchFamily="34" charset="0"/>
              </a:rPr>
              <a:t>gmr</a:t>
            </a:r>
            <a:r>
              <a:rPr lang="nl-NL" sz="1100" dirty="0">
                <a:latin typeface="Noto Sans" panose="020B0502040504020204" pitchFamily="34" charset="0"/>
                <a:ea typeface="Noto Sans" panose="020B0502040504020204" pitchFamily="34" charset="0"/>
                <a:cs typeface="Noto Sans" panose="020B0502040504020204" pitchFamily="34" charset="0"/>
              </a:rPr>
              <a:t> of de </a:t>
            </a:r>
            <a:r>
              <a:rPr lang="nl-NL" sz="1100" dirty="0" err="1">
                <a:latin typeface="Noto Sans" panose="020B0502040504020204" pitchFamily="34" charset="0"/>
                <a:ea typeface="Noto Sans" panose="020B0502040504020204" pitchFamily="34" charset="0"/>
                <a:cs typeface="Noto Sans" panose="020B0502040504020204" pitchFamily="34" charset="0"/>
              </a:rPr>
              <a:t>dr</a:t>
            </a:r>
            <a:r>
              <a:rPr lang="nl-NL" sz="1100" dirty="0">
                <a:latin typeface="Noto Sans" panose="020B0502040504020204" pitchFamily="34" charset="0"/>
                <a:ea typeface="Noto Sans" panose="020B0502040504020204" pitchFamily="34" charset="0"/>
                <a:cs typeface="Noto Sans" panose="020B0502040504020204" pitchFamily="34" charset="0"/>
              </a:rPr>
              <a:t> de medezeggenschap uitoefent.</a:t>
            </a:r>
          </a:p>
          <a:p>
            <a:pPr marL="533400" lvl="1" indent="-215900">
              <a:lnSpc>
                <a:spcPct val="114000"/>
              </a:lnSpc>
              <a:spcBef>
                <a:spcPts val="600"/>
              </a:spcBef>
            </a:pPr>
            <a:r>
              <a:rPr lang="nl-NL" sz="1100" dirty="0">
                <a:latin typeface="Noto Sans"/>
                <a:ea typeface="Noto Sans"/>
                <a:cs typeface="Noto Sans"/>
              </a:rPr>
              <a:t>Op stichtingsniveau zijn kaders gesteld (met hierop medezeggenschap vanuit de </a:t>
            </a:r>
            <a:r>
              <a:rPr lang="nl-NL" sz="1100" dirty="0" err="1">
                <a:latin typeface="Noto Sans"/>
                <a:ea typeface="Noto Sans"/>
                <a:cs typeface="Noto Sans"/>
              </a:rPr>
              <a:t>gmr</a:t>
            </a:r>
            <a:r>
              <a:rPr lang="nl-NL" sz="1100" dirty="0">
                <a:latin typeface="Noto Sans"/>
                <a:ea typeface="Noto Sans"/>
                <a:cs typeface="Noto Sans"/>
              </a:rPr>
              <a:t>). Mede door de inrichting van een directieoverleg wordt geborgd dat decentrale besluiten geen negatief effect hebben op andere locaties. </a:t>
            </a:r>
            <a:endParaRPr lang="nl-NL" sz="1100" dirty="0">
              <a:latin typeface="Noto Sans" panose="020B0502040504020204" pitchFamily="34" charset="0"/>
              <a:ea typeface="Noto Sans" panose="020B0502040504020204" pitchFamily="34" charset="0"/>
              <a:cs typeface="Noto Sans" panose="020B0502040504020204" pitchFamily="34" charset="0"/>
            </a:endParaRPr>
          </a:p>
          <a:p>
            <a:pPr marL="377825" indent="-285750">
              <a:lnSpc>
                <a:spcPct val="114000"/>
              </a:lnSpc>
              <a:spcBef>
                <a:spcPts val="600"/>
              </a:spcBef>
            </a:pPr>
            <a:endParaRPr lang="nl-NL" sz="1200" dirty="0">
              <a:solidFill>
                <a:srgbClr val="194A80"/>
              </a:solidFill>
              <a:highlight>
                <a:srgbClr val="FFFF00"/>
              </a:highlight>
              <a:latin typeface="Noto Sans" panose="020B0502040504020204" pitchFamily="34" charset="0"/>
              <a:ea typeface="Noto Sans" panose="020B0502040504020204" pitchFamily="34" charset="0"/>
              <a:cs typeface="Noto Sans" panose="020B0502040504020204" pitchFamily="34" charset="0"/>
            </a:endParaRPr>
          </a:p>
        </p:txBody>
      </p:sp>
      <p:sp>
        <p:nvSpPr>
          <p:cNvPr id="5" name="Tijdelijke aanduiding voor dianummer 4">
            <a:extLst>
              <a:ext uri="{FF2B5EF4-FFF2-40B4-BE49-F238E27FC236}">
                <a16:creationId xmlns:a16="http://schemas.microsoft.com/office/drawing/2014/main" id="{359CD00E-B991-FE48-BDBD-9AB9D3AAF013}"/>
              </a:ext>
            </a:extLst>
          </p:cNvPr>
          <p:cNvSpPr>
            <a:spLocks noGrp="1"/>
          </p:cNvSpPr>
          <p:nvPr>
            <p:ph type="sldNum" sz="quarter" idx="12"/>
          </p:nvPr>
        </p:nvSpPr>
        <p:spPr/>
        <p:txBody>
          <a:bodyPr vert="horz" lIns="91440" tIns="45720" rIns="91440" bIns="45720" rtlCol="0" anchor="ctr"/>
          <a:lstStyle/>
          <a:p>
            <a:fld id="{31DDEF9A-47F6-214F-A7CD-1F86B301B547}" type="slidenum">
              <a:rPr lang="nl-NL" sz="105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pPr/>
              <a:t>3</a:t>
            </a:fld>
            <a:endParaRPr lang="nl-NL" sz="1050" dirty="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endParaRPr>
          </a:p>
        </p:txBody>
      </p:sp>
      <p:sp>
        <p:nvSpPr>
          <p:cNvPr id="7" name="Tijdelijke aanduiding voor datum 8">
            <a:extLst>
              <a:ext uri="{FF2B5EF4-FFF2-40B4-BE49-F238E27FC236}">
                <a16:creationId xmlns:a16="http://schemas.microsoft.com/office/drawing/2014/main" id="{36AB3340-08F5-4F41-92DF-D14084CE87C4}"/>
              </a:ext>
            </a:extLst>
          </p:cNvPr>
          <p:cNvSpPr>
            <a:spLocks noGrp="1"/>
          </p:cNvSpPr>
          <p:nvPr>
            <p:ph type="dt" sz="half" idx="10"/>
          </p:nvPr>
        </p:nvSpPr>
        <p:spPr>
          <a:xfrm>
            <a:off x="838200" y="6356350"/>
            <a:ext cx="2743200" cy="365125"/>
          </a:xfrm>
        </p:spPr>
        <p:txBody>
          <a:bodyPr vert="horz" lIns="91440" tIns="45720" rIns="91440" bIns="45720" rtlCol="0" anchor="ctr"/>
          <a:lstStyle/>
          <a:p>
            <a:r>
              <a:rPr lang="nl-NL" sz="1050" dirty="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t>6 november 2023</a:t>
            </a:r>
          </a:p>
        </p:txBody>
      </p:sp>
      <p:sp>
        <p:nvSpPr>
          <p:cNvPr id="8" name="Tijdelijke aanduiding voor voettekst 3">
            <a:extLst>
              <a:ext uri="{FF2B5EF4-FFF2-40B4-BE49-F238E27FC236}">
                <a16:creationId xmlns:a16="http://schemas.microsoft.com/office/drawing/2014/main" id="{2B6F8C3B-98BE-A64A-B479-483B69A11317}"/>
              </a:ext>
            </a:extLst>
          </p:cNvPr>
          <p:cNvSpPr>
            <a:spLocks noGrp="1"/>
          </p:cNvSpPr>
          <p:nvPr>
            <p:ph type="ftr" sz="quarter" idx="11"/>
          </p:nvPr>
        </p:nvSpPr>
        <p:spPr>
          <a:xfrm>
            <a:off x="4038600" y="6356350"/>
            <a:ext cx="4114800" cy="365125"/>
          </a:xfrm>
        </p:spPr>
        <p:txBody>
          <a:bodyPr/>
          <a:lstStyle/>
          <a:p>
            <a:r>
              <a:rPr lang="nl-NL" sz="1050" dirty="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t>Voorstel inrichting medezeggenschap </a:t>
            </a:r>
            <a:r>
              <a:rPr lang="nl-NL" sz="1050" dirty="0" err="1">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t>NassauVincent</a:t>
            </a:r>
            <a:endParaRPr lang="nl-NL" sz="1050" dirty="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endParaRPr>
          </a:p>
        </p:txBody>
      </p:sp>
      <p:sp>
        <p:nvSpPr>
          <p:cNvPr id="64" name="Rechthoek 63">
            <a:extLst>
              <a:ext uri="{FF2B5EF4-FFF2-40B4-BE49-F238E27FC236}">
                <a16:creationId xmlns:a16="http://schemas.microsoft.com/office/drawing/2014/main" id="{81BD7AA6-D213-AE32-D977-E9BE9A472926}"/>
              </a:ext>
            </a:extLst>
          </p:cNvPr>
          <p:cNvSpPr/>
          <p:nvPr/>
        </p:nvSpPr>
        <p:spPr>
          <a:xfrm>
            <a:off x="8042248" y="2880113"/>
            <a:ext cx="1918855" cy="407971"/>
          </a:xfrm>
          <a:prstGeom prst="rect">
            <a:avLst/>
          </a:prstGeom>
          <a:solidFill>
            <a:srgbClr val="194A80"/>
          </a:solidFill>
          <a:ln>
            <a:solidFill>
              <a:srgbClr val="194A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a:latin typeface="Noto Sans" panose="020B0502040504020204" pitchFamily="34" charset="0"/>
                <a:ea typeface="Noto Sans" panose="020B0502040504020204" pitchFamily="34" charset="0"/>
                <a:cs typeface="Noto Sans" panose="020B0502040504020204" pitchFamily="34" charset="0"/>
              </a:rPr>
              <a:t>directeur</a:t>
            </a:r>
          </a:p>
        </p:txBody>
      </p:sp>
      <p:sp>
        <p:nvSpPr>
          <p:cNvPr id="75" name="Rechthoek 74">
            <a:extLst>
              <a:ext uri="{FF2B5EF4-FFF2-40B4-BE49-F238E27FC236}">
                <a16:creationId xmlns:a16="http://schemas.microsoft.com/office/drawing/2014/main" id="{35D36D3C-19AF-345A-130B-8920F3EA0957}"/>
              </a:ext>
            </a:extLst>
          </p:cNvPr>
          <p:cNvSpPr/>
          <p:nvPr/>
        </p:nvSpPr>
        <p:spPr>
          <a:xfrm>
            <a:off x="8042247" y="1473024"/>
            <a:ext cx="1918855" cy="407971"/>
          </a:xfrm>
          <a:prstGeom prst="rect">
            <a:avLst/>
          </a:prstGeom>
          <a:solidFill>
            <a:srgbClr val="194A80"/>
          </a:solidFill>
          <a:ln>
            <a:solidFill>
              <a:srgbClr val="194A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a:latin typeface="Noto Sans" panose="020B0502040504020204" pitchFamily="34" charset="0"/>
                <a:ea typeface="Noto Sans" panose="020B0502040504020204" pitchFamily="34" charset="0"/>
                <a:cs typeface="Noto Sans" panose="020B0502040504020204" pitchFamily="34" charset="0"/>
              </a:rPr>
              <a:t>bestuur</a:t>
            </a:r>
          </a:p>
        </p:txBody>
      </p:sp>
      <p:cxnSp>
        <p:nvCxnSpPr>
          <p:cNvPr id="9" name="Rechte verbindingslijn met pijl 8">
            <a:extLst>
              <a:ext uri="{FF2B5EF4-FFF2-40B4-BE49-F238E27FC236}">
                <a16:creationId xmlns:a16="http://schemas.microsoft.com/office/drawing/2014/main" id="{FD08103A-71C9-3163-2774-C2F5470CB6F7}"/>
              </a:ext>
            </a:extLst>
          </p:cNvPr>
          <p:cNvCxnSpPr>
            <a:cxnSpLocks/>
          </p:cNvCxnSpPr>
          <p:nvPr/>
        </p:nvCxnSpPr>
        <p:spPr>
          <a:xfrm flipH="1">
            <a:off x="1720767" y="1691324"/>
            <a:ext cx="1600075" cy="695978"/>
          </a:xfrm>
          <a:prstGeom prst="straightConnector1">
            <a:avLst/>
          </a:prstGeom>
          <a:ln w="12700">
            <a:solidFill>
              <a:srgbClr val="7030A0"/>
            </a:solidFill>
            <a:tailEnd type="oval"/>
          </a:ln>
        </p:spPr>
        <p:style>
          <a:lnRef idx="1">
            <a:schemeClr val="accent1"/>
          </a:lnRef>
          <a:fillRef idx="0">
            <a:schemeClr val="accent1"/>
          </a:fillRef>
          <a:effectRef idx="0">
            <a:schemeClr val="accent1"/>
          </a:effectRef>
          <a:fontRef idx="minor">
            <a:schemeClr val="tx1"/>
          </a:fontRef>
        </p:style>
      </p:cxnSp>
      <p:cxnSp>
        <p:nvCxnSpPr>
          <p:cNvPr id="10" name="Rechte verbindingslijn met pijl 9">
            <a:extLst>
              <a:ext uri="{FF2B5EF4-FFF2-40B4-BE49-F238E27FC236}">
                <a16:creationId xmlns:a16="http://schemas.microsoft.com/office/drawing/2014/main" id="{FD89FF15-EDD9-B0DB-EEB9-E9F72D17B21A}"/>
              </a:ext>
            </a:extLst>
          </p:cNvPr>
          <p:cNvCxnSpPr>
            <a:cxnSpLocks/>
          </p:cNvCxnSpPr>
          <p:nvPr/>
        </p:nvCxnSpPr>
        <p:spPr>
          <a:xfrm flipH="1">
            <a:off x="2365829" y="2387302"/>
            <a:ext cx="955013" cy="121915"/>
          </a:xfrm>
          <a:prstGeom prst="straightConnector1">
            <a:avLst/>
          </a:prstGeom>
          <a:ln w="12700">
            <a:solidFill>
              <a:srgbClr val="194A80"/>
            </a:solidFill>
            <a:tailEnd type="oval"/>
          </a:ln>
        </p:spPr>
        <p:style>
          <a:lnRef idx="1">
            <a:schemeClr val="accent1"/>
          </a:lnRef>
          <a:fillRef idx="0">
            <a:schemeClr val="accent1"/>
          </a:fillRef>
          <a:effectRef idx="0">
            <a:schemeClr val="accent1"/>
          </a:effectRef>
          <a:fontRef idx="minor">
            <a:schemeClr val="tx1"/>
          </a:fontRef>
        </p:style>
      </p:cxnSp>
      <p:cxnSp>
        <p:nvCxnSpPr>
          <p:cNvPr id="16" name="Rechte verbindingslijn met pijl 15">
            <a:extLst>
              <a:ext uri="{FF2B5EF4-FFF2-40B4-BE49-F238E27FC236}">
                <a16:creationId xmlns:a16="http://schemas.microsoft.com/office/drawing/2014/main" id="{6BFC64EC-C1D4-8C25-5D77-72E12EBFF7A5}"/>
              </a:ext>
            </a:extLst>
          </p:cNvPr>
          <p:cNvCxnSpPr>
            <a:cxnSpLocks/>
          </p:cNvCxnSpPr>
          <p:nvPr/>
        </p:nvCxnSpPr>
        <p:spPr>
          <a:xfrm flipH="1" flipV="1">
            <a:off x="2710564" y="2739464"/>
            <a:ext cx="610278" cy="288073"/>
          </a:xfrm>
          <a:prstGeom prst="straightConnector1">
            <a:avLst/>
          </a:prstGeom>
          <a:ln w="12700">
            <a:solidFill>
              <a:srgbClr val="7F7F7F"/>
            </a:solidFill>
            <a:tailEnd type="oval"/>
          </a:ln>
        </p:spPr>
        <p:style>
          <a:lnRef idx="1">
            <a:schemeClr val="accent1"/>
          </a:lnRef>
          <a:fillRef idx="0">
            <a:schemeClr val="accent1"/>
          </a:fillRef>
          <a:effectRef idx="0">
            <a:schemeClr val="accent1"/>
          </a:effectRef>
          <a:fontRef idx="minor">
            <a:schemeClr val="tx1"/>
          </a:fontRef>
        </p:style>
      </p:cxnSp>
      <p:cxnSp>
        <p:nvCxnSpPr>
          <p:cNvPr id="23" name="Rechte verbindingslijn met pijl 22">
            <a:extLst>
              <a:ext uri="{FF2B5EF4-FFF2-40B4-BE49-F238E27FC236}">
                <a16:creationId xmlns:a16="http://schemas.microsoft.com/office/drawing/2014/main" id="{E8EDA1F5-FDD0-5AAF-8BD2-B55B9520027C}"/>
              </a:ext>
            </a:extLst>
          </p:cNvPr>
          <p:cNvCxnSpPr>
            <a:cxnSpLocks/>
          </p:cNvCxnSpPr>
          <p:nvPr/>
        </p:nvCxnSpPr>
        <p:spPr>
          <a:xfrm flipH="1">
            <a:off x="1349829" y="2387302"/>
            <a:ext cx="1971013" cy="152400"/>
          </a:xfrm>
          <a:prstGeom prst="straightConnector1">
            <a:avLst/>
          </a:prstGeom>
          <a:ln w="12700">
            <a:solidFill>
              <a:srgbClr val="194A80"/>
            </a:solidFill>
            <a:tailEnd type="oval"/>
          </a:ln>
        </p:spPr>
        <p:style>
          <a:lnRef idx="1">
            <a:schemeClr val="accent1"/>
          </a:lnRef>
          <a:fillRef idx="0">
            <a:schemeClr val="accent1"/>
          </a:fillRef>
          <a:effectRef idx="0">
            <a:schemeClr val="accent1"/>
          </a:effectRef>
          <a:fontRef idx="minor">
            <a:schemeClr val="tx1"/>
          </a:fontRef>
        </p:style>
      </p:cxnSp>
      <p:sp>
        <p:nvSpPr>
          <p:cNvPr id="20" name="Rechthoek 19">
            <a:extLst>
              <a:ext uri="{FF2B5EF4-FFF2-40B4-BE49-F238E27FC236}">
                <a16:creationId xmlns:a16="http://schemas.microsoft.com/office/drawing/2014/main" id="{B806AC17-EA0B-C1F4-570B-B6D0A62A59AB}"/>
              </a:ext>
            </a:extLst>
          </p:cNvPr>
          <p:cNvSpPr/>
          <p:nvPr/>
        </p:nvSpPr>
        <p:spPr>
          <a:xfrm>
            <a:off x="3444539" y="2148389"/>
            <a:ext cx="1401654" cy="407971"/>
          </a:xfrm>
          <a:prstGeom prst="rect">
            <a:avLst/>
          </a:prstGeom>
          <a:noFill/>
          <a:ln w="19050">
            <a:solidFill>
              <a:srgbClr val="194A8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rPr>
              <a:t>2x </a:t>
            </a:r>
            <a:r>
              <a:rPr lang="nl-NL" sz="1100" dirty="0" err="1">
                <a:solidFill>
                  <a:schemeClr val="tx1"/>
                </a:solidFill>
                <a:latin typeface="Noto Sans" panose="020B0502040504020204" pitchFamily="34" charset="0"/>
                <a:ea typeface="Noto Sans" panose="020B0502040504020204" pitchFamily="34" charset="0"/>
                <a:cs typeface="Noto Sans" panose="020B0502040504020204" pitchFamily="34" charset="0"/>
              </a:rPr>
              <a:t>mr</a:t>
            </a:r>
            <a:endPar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endParaRPr>
          </a:p>
          <a:p>
            <a:pPr algn="ctr"/>
            <a:r>
              <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rPr>
              <a:t>-niveau BRIN</a:t>
            </a:r>
          </a:p>
        </p:txBody>
      </p:sp>
      <p:sp>
        <p:nvSpPr>
          <p:cNvPr id="21" name="Rechthoek 20">
            <a:extLst>
              <a:ext uri="{FF2B5EF4-FFF2-40B4-BE49-F238E27FC236}">
                <a16:creationId xmlns:a16="http://schemas.microsoft.com/office/drawing/2014/main" id="{25BD6FD6-2F57-BE90-BDE5-D462428A88B4}"/>
              </a:ext>
            </a:extLst>
          </p:cNvPr>
          <p:cNvSpPr/>
          <p:nvPr/>
        </p:nvSpPr>
        <p:spPr>
          <a:xfrm>
            <a:off x="3445111" y="2874962"/>
            <a:ext cx="1401654" cy="407971"/>
          </a:xfrm>
          <a:prstGeom prst="rect">
            <a:avLst/>
          </a:prstGeom>
          <a:noFill/>
          <a:ln w="19050">
            <a:solidFill>
              <a:srgbClr val="7F7F7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rPr>
              <a:t>8x </a:t>
            </a:r>
            <a:r>
              <a:rPr lang="nl-NL" sz="1100" dirty="0" err="1">
                <a:solidFill>
                  <a:schemeClr val="tx1"/>
                </a:solidFill>
                <a:latin typeface="Noto Sans" panose="020B0502040504020204" pitchFamily="34" charset="0"/>
                <a:ea typeface="Noto Sans" panose="020B0502040504020204" pitchFamily="34" charset="0"/>
                <a:cs typeface="Noto Sans" panose="020B0502040504020204" pitchFamily="34" charset="0"/>
              </a:rPr>
              <a:t>dr</a:t>
            </a:r>
            <a:endPar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endParaRPr>
          </a:p>
          <a:p>
            <a:pPr algn="ctr"/>
            <a:r>
              <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rPr>
              <a:t>-niveau </a:t>
            </a:r>
            <a:r>
              <a:rPr lang="nl-NL" sz="1100" dirty="0" err="1">
                <a:solidFill>
                  <a:schemeClr val="tx1"/>
                </a:solidFill>
                <a:latin typeface="Noto Sans" panose="020B0502040504020204" pitchFamily="34" charset="0"/>
                <a:ea typeface="Noto Sans" panose="020B0502040504020204" pitchFamily="34" charset="0"/>
                <a:cs typeface="Noto Sans" panose="020B0502040504020204" pitchFamily="34" charset="0"/>
              </a:rPr>
              <a:t>subbrin</a:t>
            </a:r>
            <a:endPar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endParaRPr>
          </a:p>
        </p:txBody>
      </p:sp>
      <p:sp>
        <p:nvSpPr>
          <p:cNvPr id="22" name="Rechthoek 21">
            <a:extLst>
              <a:ext uri="{FF2B5EF4-FFF2-40B4-BE49-F238E27FC236}">
                <a16:creationId xmlns:a16="http://schemas.microsoft.com/office/drawing/2014/main" id="{EAA8D0FF-D8AC-C521-D5D8-457AD27F47F2}"/>
              </a:ext>
            </a:extLst>
          </p:cNvPr>
          <p:cNvSpPr/>
          <p:nvPr/>
        </p:nvSpPr>
        <p:spPr>
          <a:xfrm>
            <a:off x="3444539" y="1487338"/>
            <a:ext cx="1401654" cy="407971"/>
          </a:xfrm>
          <a:prstGeom prst="rect">
            <a:avLst/>
          </a:prstGeom>
          <a:noFill/>
          <a:ln w="19050">
            <a:solidFill>
              <a:srgbClr val="7030A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err="1">
                <a:solidFill>
                  <a:schemeClr val="tx1"/>
                </a:solidFill>
                <a:latin typeface="Noto Sans" panose="020B0502040504020204" pitchFamily="34" charset="0"/>
                <a:ea typeface="Noto Sans" panose="020B0502040504020204" pitchFamily="34" charset="0"/>
                <a:cs typeface="Noto Sans" panose="020B0502040504020204" pitchFamily="34" charset="0"/>
              </a:rPr>
              <a:t>gmr</a:t>
            </a:r>
            <a:endPar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endParaRPr>
          </a:p>
          <a:p>
            <a:pPr algn="ctr"/>
            <a:r>
              <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rPr>
              <a:t>- niveau stichting</a:t>
            </a:r>
          </a:p>
        </p:txBody>
      </p:sp>
      <p:sp>
        <p:nvSpPr>
          <p:cNvPr id="4" name="Rechthoek 3">
            <a:extLst>
              <a:ext uri="{FF2B5EF4-FFF2-40B4-BE49-F238E27FC236}">
                <a16:creationId xmlns:a16="http://schemas.microsoft.com/office/drawing/2014/main" id="{44ECF179-725B-5295-B254-096B1DBDC9D0}"/>
              </a:ext>
            </a:extLst>
          </p:cNvPr>
          <p:cNvSpPr/>
          <p:nvPr/>
        </p:nvSpPr>
        <p:spPr>
          <a:xfrm>
            <a:off x="8063345" y="2148389"/>
            <a:ext cx="1918855" cy="407971"/>
          </a:xfrm>
          <a:prstGeom prst="rect">
            <a:avLst/>
          </a:prstGeom>
          <a:solidFill>
            <a:srgbClr val="194A80"/>
          </a:solidFill>
          <a:ln>
            <a:solidFill>
              <a:srgbClr val="194A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a:latin typeface="Noto Sans" panose="020B0502040504020204" pitchFamily="34" charset="0"/>
                <a:ea typeface="Noto Sans" panose="020B0502040504020204" pitchFamily="34" charset="0"/>
                <a:cs typeface="Noto Sans" panose="020B0502040504020204" pitchFamily="34" charset="0"/>
              </a:rPr>
              <a:t>bestuur (identiteit)</a:t>
            </a:r>
          </a:p>
        </p:txBody>
      </p:sp>
      <p:cxnSp>
        <p:nvCxnSpPr>
          <p:cNvPr id="11" name="Rechte verbindingslijn met pijl 10">
            <a:extLst>
              <a:ext uri="{FF2B5EF4-FFF2-40B4-BE49-F238E27FC236}">
                <a16:creationId xmlns:a16="http://schemas.microsoft.com/office/drawing/2014/main" id="{5291D5C0-8626-3254-4495-A424E7970544}"/>
              </a:ext>
            </a:extLst>
          </p:cNvPr>
          <p:cNvCxnSpPr>
            <a:cxnSpLocks/>
          </p:cNvCxnSpPr>
          <p:nvPr/>
        </p:nvCxnSpPr>
        <p:spPr>
          <a:xfrm flipV="1">
            <a:off x="5068661" y="2352374"/>
            <a:ext cx="2731637" cy="590"/>
          </a:xfrm>
          <a:prstGeom prst="straightConnector1">
            <a:avLst/>
          </a:prstGeom>
          <a:ln w="19050">
            <a:solidFill>
              <a:srgbClr val="D8117E"/>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2" name="Rechthoek 11">
            <a:extLst>
              <a:ext uri="{FF2B5EF4-FFF2-40B4-BE49-F238E27FC236}">
                <a16:creationId xmlns:a16="http://schemas.microsoft.com/office/drawing/2014/main" id="{DCA4EA9C-73FE-A93F-F3FB-10C702246668}"/>
              </a:ext>
            </a:extLst>
          </p:cNvPr>
          <p:cNvSpPr/>
          <p:nvPr/>
        </p:nvSpPr>
        <p:spPr>
          <a:xfrm>
            <a:off x="4946622" y="2870138"/>
            <a:ext cx="1808032" cy="407971"/>
          </a:xfrm>
          <a:prstGeom prst="rect">
            <a:avLst/>
          </a:prstGeom>
          <a:noFill/>
          <a:ln w="19050">
            <a:solidFill>
              <a:srgbClr val="7F7F7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err="1">
                <a:solidFill>
                  <a:schemeClr val="tx1"/>
                </a:solidFill>
                <a:latin typeface="Noto Sans" panose="020B0502040504020204" pitchFamily="34" charset="0"/>
                <a:ea typeface="Noto Sans" panose="020B0502040504020204" pitchFamily="34" charset="0"/>
                <a:cs typeface="Noto Sans" panose="020B0502040504020204" pitchFamily="34" charset="0"/>
              </a:rPr>
              <a:t>mrp</a:t>
            </a:r>
            <a:endPar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endParaRPr>
          </a:p>
          <a:p>
            <a:pPr algn="ctr"/>
            <a:r>
              <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rPr>
              <a:t>-niveau dienstenbureau</a:t>
            </a:r>
          </a:p>
        </p:txBody>
      </p:sp>
      <p:cxnSp>
        <p:nvCxnSpPr>
          <p:cNvPr id="14" name="Rechte verbindingslijn met pijl 13">
            <a:extLst>
              <a:ext uri="{FF2B5EF4-FFF2-40B4-BE49-F238E27FC236}">
                <a16:creationId xmlns:a16="http://schemas.microsoft.com/office/drawing/2014/main" id="{75713D5C-AA84-62B7-4727-090BC2BB6711}"/>
              </a:ext>
            </a:extLst>
          </p:cNvPr>
          <p:cNvCxnSpPr>
            <a:cxnSpLocks/>
          </p:cNvCxnSpPr>
          <p:nvPr/>
        </p:nvCxnSpPr>
        <p:spPr>
          <a:xfrm flipV="1">
            <a:off x="6897463" y="3084098"/>
            <a:ext cx="902835" cy="1"/>
          </a:xfrm>
          <a:prstGeom prst="straightConnector1">
            <a:avLst/>
          </a:prstGeom>
          <a:ln w="19050">
            <a:solidFill>
              <a:srgbClr val="D8117E"/>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7" name="Rechte verbindingslijn met pijl 16">
            <a:extLst>
              <a:ext uri="{FF2B5EF4-FFF2-40B4-BE49-F238E27FC236}">
                <a16:creationId xmlns:a16="http://schemas.microsoft.com/office/drawing/2014/main" id="{1C0A160E-C949-D49A-EDF1-A336A9EAD271}"/>
              </a:ext>
            </a:extLst>
          </p:cNvPr>
          <p:cNvCxnSpPr>
            <a:cxnSpLocks/>
          </p:cNvCxnSpPr>
          <p:nvPr/>
        </p:nvCxnSpPr>
        <p:spPr>
          <a:xfrm flipV="1">
            <a:off x="5068660" y="1659012"/>
            <a:ext cx="2731637" cy="590"/>
          </a:xfrm>
          <a:prstGeom prst="straightConnector1">
            <a:avLst/>
          </a:prstGeom>
          <a:ln w="19050">
            <a:solidFill>
              <a:srgbClr val="D8117E"/>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18" name="Afbeelding 17">
            <a:extLst>
              <a:ext uri="{FF2B5EF4-FFF2-40B4-BE49-F238E27FC236}">
                <a16:creationId xmlns:a16="http://schemas.microsoft.com/office/drawing/2014/main" id="{08355027-A5C6-C570-5293-A61BA5D2B6EC}"/>
              </a:ext>
            </a:extLst>
          </p:cNvPr>
          <p:cNvPicPr>
            <a:picLocks noChangeAspect="1"/>
          </p:cNvPicPr>
          <p:nvPr/>
        </p:nvPicPr>
        <p:blipFill>
          <a:blip r:embed="rId4"/>
          <a:stretch>
            <a:fillRect/>
          </a:stretch>
        </p:blipFill>
        <p:spPr>
          <a:xfrm>
            <a:off x="10028926" y="0"/>
            <a:ext cx="2389497" cy="1536105"/>
          </a:xfrm>
          <a:prstGeom prst="rect">
            <a:avLst/>
          </a:prstGeom>
        </p:spPr>
      </p:pic>
    </p:spTree>
    <p:extLst>
      <p:ext uri="{BB962C8B-B14F-4D97-AF65-F5344CB8AC3E}">
        <p14:creationId xmlns:p14="http://schemas.microsoft.com/office/powerpoint/2010/main" val="19286102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dianummer 4">
            <a:extLst>
              <a:ext uri="{FF2B5EF4-FFF2-40B4-BE49-F238E27FC236}">
                <a16:creationId xmlns:a16="http://schemas.microsoft.com/office/drawing/2014/main" id="{359CD00E-B991-FE48-BDBD-9AB9D3AAF013}"/>
              </a:ext>
            </a:extLst>
          </p:cNvPr>
          <p:cNvSpPr>
            <a:spLocks noGrp="1"/>
          </p:cNvSpPr>
          <p:nvPr>
            <p:ph type="sldNum" sz="quarter" idx="12"/>
          </p:nvPr>
        </p:nvSpPr>
        <p:spPr/>
        <p:txBody>
          <a:bodyPr vert="horz" lIns="91440" tIns="45720" rIns="91440" bIns="45720" rtlCol="0" anchor="ctr"/>
          <a:lstStyle/>
          <a:p>
            <a:fld id="{31DDEF9A-47F6-214F-A7CD-1F86B301B547}" type="slidenum">
              <a:rPr lang="nl-NL" sz="105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pPr/>
              <a:t>4</a:t>
            </a:fld>
            <a:endParaRPr lang="nl-NL" sz="105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endParaRPr>
          </a:p>
        </p:txBody>
      </p:sp>
      <p:sp>
        <p:nvSpPr>
          <p:cNvPr id="7" name="Tijdelijke aanduiding voor datum 8">
            <a:extLst>
              <a:ext uri="{FF2B5EF4-FFF2-40B4-BE49-F238E27FC236}">
                <a16:creationId xmlns:a16="http://schemas.microsoft.com/office/drawing/2014/main" id="{36AB3340-08F5-4F41-92DF-D14084CE87C4}"/>
              </a:ext>
            </a:extLst>
          </p:cNvPr>
          <p:cNvSpPr>
            <a:spLocks noGrp="1"/>
          </p:cNvSpPr>
          <p:nvPr>
            <p:ph type="dt" sz="half" idx="10"/>
          </p:nvPr>
        </p:nvSpPr>
        <p:spPr>
          <a:xfrm>
            <a:off x="838200" y="6356350"/>
            <a:ext cx="2743200" cy="365125"/>
          </a:xfrm>
        </p:spPr>
        <p:txBody>
          <a:bodyPr vert="horz" lIns="91440" tIns="45720" rIns="91440" bIns="45720" rtlCol="0" anchor="ctr"/>
          <a:lstStyle/>
          <a:p>
            <a:r>
              <a:rPr lang="nl-NL" sz="105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t>6 november 2023</a:t>
            </a:r>
          </a:p>
        </p:txBody>
      </p:sp>
      <p:sp>
        <p:nvSpPr>
          <p:cNvPr id="8" name="Tijdelijke aanduiding voor voettekst 3">
            <a:extLst>
              <a:ext uri="{FF2B5EF4-FFF2-40B4-BE49-F238E27FC236}">
                <a16:creationId xmlns:a16="http://schemas.microsoft.com/office/drawing/2014/main" id="{2B6F8C3B-98BE-A64A-B479-483B69A11317}"/>
              </a:ext>
            </a:extLst>
          </p:cNvPr>
          <p:cNvSpPr>
            <a:spLocks noGrp="1"/>
          </p:cNvSpPr>
          <p:nvPr>
            <p:ph type="ftr" sz="quarter" idx="11"/>
          </p:nvPr>
        </p:nvSpPr>
        <p:spPr>
          <a:xfrm>
            <a:off x="4038600" y="6356350"/>
            <a:ext cx="4114800" cy="365125"/>
          </a:xfrm>
        </p:spPr>
        <p:txBody>
          <a:bodyPr/>
          <a:lstStyle/>
          <a:p>
            <a:r>
              <a:rPr lang="nl-NL" sz="105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t>Voorstel inrichting medezeggenschap NassauVincent</a:t>
            </a:r>
          </a:p>
        </p:txBody>
      </p:sp>
      <p:sp>
        <p:nvSpPr>
          <p:cNvPr id="4" name="Driehoek 3">
            <a:extLst>
              <a:ext uri="{FF2B5EF4-FFF2-40B4-BE49-F238E27FC236}">
                <a16:creationId xmlns:a16="http://schemas.microsoft.com/office/drawing/2014/main" id="{4CF7AF43-D390-191F-2D73-9DD29FCF84A7}"/>
              </a:ext>
            </a:extLst>
          </p:cNvPr>
          <p:cNvSpPr/>
          <p:nvPr/>
        </p:nvSpPr>
        <p:spPr>
          <a:xfrm>
            <a:off x="701679" y="1292860"/>
            <a:ext cx="4653175" cy="2068228"/>
          </a:xfrm>
          <a:prstGeom prst="triangle">
            <a:avLst/>
          </a:prstGeom>
          <a:solidFill>
            <a:schemeClr val="bg1"/>
          </a:solidFill>
          <a:ln w="127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200" dirty="0">
              <a:solidFill>
                <a:srgbClr val="7030A0"/>
              </a:solidFill>
              <a:latin typeface="Noto Sans" panose="020B0502040504020204" pitchFamily="34" charset="0"/>
              <a:ea typeface="Noto Sans" panose="020B0502040504020204" pitchFamily="34" charset="0"/>
              <a:cs typeface="Noto Sans" panose="020B0502040504020204" pitchFamily="34" charset="0"/>
            </a:endParaRPr>
          </a:p>
          <a:p>
            <a:pPr algn="ctr"/>
            <a:endParaRPr lang="nl-NL" sz="1200" dirty="0">
              <a:solidFill>
                <a:srgbClr val="7030A0"/>
              </a:solidFill>
              <a:latin typeface="Noto Sans" panose="020B0502040504020204" pitchFamily="34" charset="0"/>
              <a:ea typeface="Noto Sans" panose="020B0502040504020204" pitchFamily="34" charset="0"/>
              <a:cs typeface="Noto Sans" panose="020B0502040504020204" pitchFamily="34" charset="0"/>
            </a:endParaRPr>
          </a:p>
          <a:p>
            <a:pPr algn="ctr"/>
            <a:endParaRPr lang="nl-NL" sz="1200" dirty="0">
              <a:solidFill>
                <a:srgbClr val="7030A0"/>
              </a:solidFill>
              <a:latin typeface="Noto Sans" panose="020B0502040504020204" pitchFamily="34" charset="0"/>
              <a:ea typeface="Noto Sans" panose="020B0502040504020204" pitchFamily="34" charset="0"/>
              <a:cs typeface="Noto Sans" panose="020B0502040504020204" pitchFamily="34" charset="0"/>
            </a:endParaRPr>
          </a:p>
          <a:p>
            <a:pPr algn="ctr"/>
            <a:endParaRPr lang="nl-NL" sz="1200" dirty="0">
              <a:solidFill>
                <a:srgbClr val="7030A0"/>
              </a:solidFill>
              <a:latin typeface="Noto Sans" panose="020B0502040504020204" pitchFamily="34" charset="0"/>
              <a:ea typeface="Noto Sans" panose="020B0502040504020204" pitchFamily="34" charset="0"/>
              <a:cs typeface="Noto Sans" panose="020B0502040504020204" pitchFamily="34" charset="0"/>
            </a:endParaRPr>
          </a:p>
          <a:p>
            <a:pPr algn="ctr"/>
            <a:endParaRPr lang="nl-NL" sz="1200" dirty="0">
              <a:solidFill>
                <a:srgbClr val="7030A0"/>
              </a:solidFill>
              <a:latin typeface="Noto Sans" panose="020B0502040504020204" pitchFamily="34" charset="0"/>
              <a:ea typeface="Noto Sans" panose="020B0502040504020204" pitchFamily="34" charset="0"/>
              <a:cs typeface="Noto Sans" panose="020B0502040504020204" pitchFamily="34" charset="0"/>
            </a:endParaRPr>
          </a:p>
          <a:p>
            <a:pPr algn="ctr"/>
            <a:endParaRPr lang="nl-NL" sz="1200" dirty="0">
              <a:solidFill>
                <a:srgbClr val="7030A0"/>
              </a:solidFill>
              <a:latin typeface="Noto Sans" panose="020B0502040504020204" pitchFamily="34" charset="0"/>
              <a:ea typeface="Noto Sans" panose="020B0502040504020204" pitchFamily="34" charset="0"/>
              <a:cs typeface="Noto Sans" panose="020B0502040504020204" pitchFamily="34" charset="0"/>
            </a:endParaRPr>
          </a:p>
          <a:p>
            <a:pPr algn="ctr"/>
            <a:endParaRPr lang="nl-NL" sz="1200" dirty="0">
              <a:solidFill>
                <a:srgbClr val="7030A0"/>
              </a:solidFill>
              <a:latin typeface="Noto Sans" panose="020B0502040504020204" pitchFamily="34" charset="0"/>
              <a:ea typeface="Noto Sans" panose="020B0502040504020204" pitchFamily="34" charset="0"/>
              <a:cs typeface="Noto Sans" panose="020B0502040504020204" pitchFamily="34" charset="0"/>
            </a:endParaRPr>
          </a:p>
        </p:txBody>
      </p:sp>
      <p:sp>
        <p:nvSpPr>
          <p:cNvPr id="12" name="Ovaal 11">
            <a:extLst>
              <a:ext uri="{FF2B5EF4-FFF2-40B4-BE49-F238E27FC236}">
                <a16:creationId xmlns:a16="http://schemas.microsoft.com/office/drawing/2014/main" id="{60297003-B13F-67CB-ECE6-56BBD0D4F69C}"/>
              </a:ext>
            </a:extLst>
          </p:cNvPr>
          <p:cNvSpPr/>
          <p:nvPr/>
        </p:nvSpPr>
        <p:spPr>
          <a:xfrm>
            <a:off x="1197233" y="2799275"/>
            <a:ext cx="1734929" cy="498693"/>
          </a:xfrm>
          <a:prstGeom prst="ellipse">
            <a:avLst/>
          </a:prstGeom>
          <a:noFill/>
          <a:ln>
            <a:solidFill>
              <a:srgbClr val="194A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a:solidFill>
                  <a:srgbClr val="194A80"/>
                </a:solidFill>
                <a:latin typeface="Noto Sans" panose="020B0502040504020204" pitchFamily="34" charset="0"/>
                <a:ea typeface="Noto Sans" panose="020B0502040504020204" pitchFamily="34" charset="0"/>
                <a:cs typeface="Noto Sans" panose="020B0502040504020204" pitchFamily="34" charset="0"/>
              </a:rPr>
              <a:t>20LO</a:t>
            </a:r>
          </a:p>
          <a:p>
            <a:pPr algn="ctr"/>
            <a:endParaRPr lang="nl-NL" sz="1100">
              <a:solidFill>
                <a:srgbClr val="194A80"/>
              </a:solidFill>
              <a:latin typeface="Noto Sans" panose="020B0502040504020204" pitchFamily="34" charset="0"/>
              <a:ea typeface="Noto Sans" panose="020B0502040504020204" pitchFamily="34" charset="0"/>
              <a:cs typeface="Noto Sans" panose="020B0502040504020204" pitchFamily="34" charset="0"/>
            </a:endParaRPr>
          </a:p>
        </p:txBody>
      </p:sp>
      <p:sp>
        <p:nvSpPr>
          <p:cNvPr id="13" name="Ovaal 12">
            <a:extLst>
              <a:ext uri="{FF2B5EF4-FFF2-40B4-BE49-F238E27FC236}">
                <a16:creationId xmlns:a16="http://schemas.microsoft.com/office/drawing/2014/main" id="{3FBE4FCC-E024-054B-8DBC-DE3D8017C306}"/>
              </a:ext>
            </a:extLst>
          </p:cNvPr>
          <p:cNvSpPr/>
          <p:nvPr/>
        </p:nvSpPr>
        <p:spPr>
          <a:xfrm>
            <a:off x="3148021" y="2803478"/>
            <a:ext cx="1734929" cy="498693"/>
          </a:xfrm>
          <a:prstGeom prst="ellipse">
            <a:avLst/>
          </a:prstGeom>
          <a:noFill/>
          <a:ln>
            <a:solidFill>
              <a:srgbClr val="194A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a:solidFill>
                  <a:srgbClr val="194A80"/>
                </a:solidFill>
                <a:latin typeface="Noto Sans" panose="020B0502040504020204" pitchFamily="34" charset="0"/>
                <a:ea typeface="Noto Sans" panose="020B0502040504020204" pitchFamily="34" charset="0"/>
                <a:cs typeface="Noto Sans" panose="020B0502040504020204" pitchFamily="34" charset="0"/>
              </a:rPr>
              <a:t>02EB</a:t>
            </a:r>
          </a:p>
          <a:p>
            <a:pPr algn="ctr"/>
            <a:endParaRPr lang="nl-NL" sz="1100">
              <a:solidFill>
                <a:srgbClr val="194A80"/>
              </a:solidFill>
              <a:latin typeface="Noto Sans" panose="020B0502040504020204" pitchFamily="34" charset="0"/>
              <a:ea typeface="Noto Sans" panose="020B0502040504020204" pitchFamily="34" charset="0"/>
              <a:cs typeface="Noto Sans" panose="020B0502040504020204" pitchFamily="34" charset="0"/>
            </a:endParaRPr>
          </a:p>
        </p:txBody>
      </p:sp>
      <p:pic>
        <p:nvPicPr>
          <p:cNvPr id="14" name="Picture 2" descr="CS Vincent van Gogh - Leden bedrijvengids">
            <a:extLst>
              <a:ext uri="{FF2B5EF4-FFF2-40B4-BE49-F238E27FC236}">
                <a16:creationId xmlns:a16="http://schemas.microsoft.com/office/drawing/2014/main" id="{5BC62F3A-F210-6D97-8824-2C4B22DE6BD9}"/>
              </a:ext>
            </a:extLst>
          </p:cNvPr>
          <p:cNvPicPr>
            <a:picLocks noChangeAspect="1" noChangeArrowheads="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b="43068"/>
          <a:stretch/>
        </p:blipFill>
        <p:spPr bwMode="auto">
          <a:xfrm>
            <a:off x="3352848" y="2947192"/>
            <a:ext cx="523112" cy="297816"/>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4" descr="Dr. Nassau College - Posts | Facebook">
            <a:extLst>
              <a:ext uri="{FF2B5EF4-FFF2-40B4-BE49-F238E27FC236}">
                <a16:creationId xmlns:a16="http://schemas.microsoft.com/office/drawing/2014/main" id="{24BE75F6-9CFD-B7CD-0DB9-7C0BD5D6FDBE}"/>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272683" y="2952684"/>
            <a:ext cx="264268" cy="217382"/>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4" descr="Dr. Nassau College - Posts | Facebook">
            <a:extLst>
              <a:ext uri="{FF2B5EF4-FFF2-40B4-BE49-F238E27FC236}">
                <a16:creationId xmlns:a16="http://schemas.microsoft.com/office/drawing/2014/main" id="{80F45DFD-FC8D-EDFE-2A72-28DA971AA431}"/>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539551" y="3004351"/>
            <a:ext cx="264268" cy="217382"/>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4" descr="Dr. Nassau College - Posts | Facebook">
            <a:extLst>
              <a:ext uri="{FF2B5EF4-FFF2-40B4-BE49-F238E27FC236}">
                <a16:creationId xmlns:a16="http://schemas.microsoft.com/office/drawing/2014/main" id="{6DB6463E-4B59-E412-3060-905289626775}"/>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806419" y="3039317"/>
            <a:ext cx="264268" cy="217382"/>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4" descr="Dr. Nassau College - Posts | Facebook">
            <a:extLst>
              <a:ext uri="{FF2B5EF4-FFF2-40B4-BE49-F238E27FC236}">
                <a16:creationId xmlns:a16="http://schemas.microsoft.com/office/drawing/2014/main" id="{E3BF9B1A-B3F6-52D7-539F-9C7DAEED0E93}"/>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073287" y="3041757"/>
            <a:ext cx="264268" cy="217382"/>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4" descr="Dr. Nassau College - Posts | Facebook">
            <a:extLst>
              <a:ext uri="{FF2B5EF4-FFF2-40B4-BE49-F238E27FC236}">
                <a16:creationId xmlns:a16="http://schemas.microsoft.com/office/drawing/2014/main" id="{A131C7BE-5C3A-E016-C663-54D308137031}"/>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340155" y="3000382"/>
            <a:ext cx="264268" cy="217382"/>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4" descr="Dr. Nassau College - Posts | Facebook">
            <a:extLst>
              <a:ext uri="{FF2B5EF4-FFF2-40B4-BE49-F238E27FC236}">
                <a16:creationId xmlns:a16="http://schemas.microsoft.com/office/drawing/2014/main" id="{1836A1A0-578A-0811-F01C-74BF1E771B5D}"/>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607024" y="2952684"/>
            <a:ext cx="264268" cy="217382"/>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2" descr="CS Vincent van Gogh - Leden bedrijvengids">
            <a:extLst>
              <a:ext uri="{FF2B5EF4-FFF2-40B4-BE49-F238E27FC236}">
                <a16:creationId xmlns:a16="http://schemas.microsoft.com/office/drawing/2014/main" id="{970B7752-EA36-1DE1-390B-07645A59C7ED}"/>
              </a:ext>
            </a:extLst>
          </p:cNvPr>
          <p:cNvPicPr>
            <a:picLocks noChangeAspect="1" noChangeArrowheads="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b="43068"/>
          <a:stretch/>
        </p:blipFill>
        <p:spPr bwMode="auto">
          <a:xfrm>
            <a:off x="3773753" y="2995071"/>
            <a:ext cx="523112" cy="297816"/>
          </a:xfrm>
          <a:prstGeom prst="rect">
            <a:avLst/>
          </a:prstGeom>
          <a:noFill/>
          <a:extLst>
            <a:ext uri="{909E8E84-426E-40DD-AFC4-6F175D3DCCD1}">
              <a14:hiddenFill xmlns:a14="http://schemas.microsoft.com/office/drawing/2010/main">
                <a:solidFill>
                  <a:srgbClr val="FFFFFF"/>
                </a:solidFill>
              </a14:hiddenFill>
            </a:ext>
          </a:extLst>
        </p:spPr>
      </p:pic>
      <p:pic>
        <p:nvPicPr>
          <p:cNvPr id="32" name="Picture 2" descr="CS Vincent van Gogh - Leden bedrijvengids">
            <a:extLst>
              <a:ext uri="{FF2B5EF4-FFF2-40B4-BE49-F238E27FC236}">
                <a16:creationId xmlns:a16="http://schemas.microsoft.com/office/drawing/2014/main" id="{5B243E7D-E746-3B2C-B61F-DD0EDDEFC36E}"/>
              </a:ext>
            </a:extLst>
          </p:cNvPr>
          <p:cNvPicPr>
            <a:picLocks noChangeAspect="1" noChangeArrowheads="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b="43068"/>
          <a:stretch/>
        </p:blipFill>
        <p:spPr bwMode="auto">
          <a:xfrm>
            <a:off x="4166644" y="2943411"/>
            <a:ext cx="523112" cy="297816"/>
          </a:xfrm>
          <a:prstGeom prst="rect">
            <a:avLst/>
          </a:prstGeom>
          <a:noFill/>
          <a:extLst>
            <a:ext uri="{909E8E84-426E-40DD-AFC4-6F175D3DCCD1}">
              <a14:hiddenFill xmlns:a14="http://schemas.microsoft.com/office/drawing/2010/main">
                <a:solidFill>
                  <a:srgbClr val="FFFFFF"/>
                </a:solidFill>
              </a14:hiddenFill>
            </a:ext>
          </a:extLst>
        </p:spPr>
      </p:pic>
      <p:sp>
        <p:nvSpPr>
          <p:cNvPr id="50" name="Ovaal 49">
            <a:extLst>
              <a:ext uri="{FF2B5EF4-FFF2-40B4-BE49-F238E27FC236}">
                <a16:creationId xmlns:a16="http://schemas.microsoft.com/office/drawing/2014/main" id="{E7DCACC5-6CC0-1E05-7651-1121B826A733}"/>
              </a:ext>
            </a:extLst>
          </p:cNvPr>
          <p:cNvSpPr/>
          <p:nvPr/>
        </p:nvSpPr>
        <p:spPr>
          <a:xfrm>
            <a:off x="2588207" y="2852641"/>
            <a:ext cx="1270069" cy="450532"/>
          </a:xfrm>
          <a:prstGeom prst="ellipse">
            <a:avLst/>
          </a:prstGeom>
          <a:noFill/>
          <a:ln>
            <a:solidFill>
              <a:srgbClr val="7030A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rgbClr val="7030A0"/>
              </a:solidFill>
            </a:endParaRPr>
          </a:p>
        </p:txBody>
      </p:sp>
      <p:cxnSp>
        <p:nvCxnSpPr>
          <p:cNvPr id="52" name="Gebogen verbindingslijn 51">
            <a:extLst>
              <a:ext uri="{FF2B5EF4-FFF2-40B4-BE49-F238E27FC236}">
                <a16:creationId xmlns:a16="http://schemas.microsoft.com/office/drawing/2014/main" id="{49C95A1C-D8EC-3325-56F8-23C4AAB73013}"/>
              </a:ext>
            </a:extLst>
          </p:cNvPr>
          <p:cNvCxnSpPr>
            <a:cxnSpLocks/>
            <a:stCxn id="50" idx="4"/>
            <a:endCxn id="55" idx="1"/>
          </p:cNvCxnSpPr>
          <p:nvPr/>
        </p:nvCxnSpPr>
        <p:spPr>
          <a:xfrm rot="16200000" flipH="1">
            <a:off x="3160058" y="3366357"/>
            <a:ext cx="277427" cy="151058"/>
          </a:xfrm>
          <a:prstGeom prst="bentConnector2">
            <a:avLst/>
          </a:prstGeom>
          <a:ln>
            <a:solidFill>
              <a:srgbClr val="7030A0"/>
            </a:solidFill>
            <a:tailEnd type="triangle"/>
          </a:ln>
        </p:spPr>
        <p:style>
          <a:lnRef idx="1">
            <a:schemeClr val="accent1"/>
          </a:lnRef>
          <a:fillRef idx="0">
            <a:schemeClr val="accent1"/>
          </a:fillRef>
          <a:effectRef idx="0">
            <a:schemeClr val="accent1"/>
          </a:effectRef>
          <a:fontRef idx="minor">
            <a:schemeClr val="tx1"/>
          </a:fontRef>
        </p:style>
      </p:cxnSp>
      <p:sp>
        <p:nvSpPr>
          <p:cNvPr id="55" name="Tekstvak 54">
            <a:extLst>
              <a:ext uri="{FF2B5EF4-FFF2-40B4-BE49-F238E27FC236}">
                <a16:creationId xmlns:a16="http://schemas.microsoft.com/office/drawing/2014/main" id="{A1760957-8D27-3881-D7E2-F0C2B72CA38A}"/>
              </a:ext>
            </a:extLst>
          </p:cNvPr>
          <p:cNvSpPr txBox="1"/>
          <p:nvPr/>
        </p:nvSpPr>
        <p:spPr>
          <a:xfrm>
            <a:off x="3374300" y="3457489"/>
            <a:ext cx="2775119" cy="246221"/>
          </a:xfrm>
          <a:prstGeom prst="rect">
            <a:avLst/>
          </a:prstGeom>
          <a:noFill/>
        </p:spPr>
        <p:txBody>
          <a:bodyPr wrap="none" rtlCol="0">
            <a:spAutoFit/>
          </a:bodyPr>
          <a:lstStyle/>
          <a:p>
            <a:r>
              <a:rPr lang="nl-NL" sz="1000" dirty="0">
                <a:latin typeface="Noto Sans" panose="020B0502040504020204" pitchFamily="34" charset="0"/>
                <a:ea typeface="Noto Sans" panose="020B0502040504020204" pitchFamily="34" charset="0"/>
                <a:cs typeface="Noto Sans" panose="020B0502040504020204" pitchFamily="34" charset="0"/>
              </a:rPr>
              <a:t>Volta wordt behandeld als ware één locatie</a:t>
            </a:r>
          </a:p>
        </p:txBody>
      </p:sp>
      <p:sp>
        <p:nvSpPr>
          <p:cNvPr id="20" name="Rechthoek 19">
            <a:extLst>
              <a:ext uri="{FF2B5EF4-FFF2-40B4-BE49-F238E27FC236}">
                <a16:creationId xmlns:a16="http://schemas.microsoft.com/office/drawing/2014/main" id="{CB211758-BBAC-B123-F479-E04E1D393D89}"/>
              </a:ext>
            </a:extLst>
          </p:cNvPr>
          <p:cNvSpPr/>
          <p:nvPr/>
        </p:nvSpPr>
        <p:spPr>
          <a:xfrm>
            <a:off x="9571465" y="2226544"/>
            <a:ext cx="1918855" cy="407971"/>
          </a:xfrm>
          <a:prstGeom prst="rect">
            <a:avLst/>
          </a:prstGeom>
          <a:solidFill>
            <a:srgbClr val="194A80"/>
          </a:solidFill>
          <a:ln>
            <a:solidFill>
              <a:srgbClr val="194A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a:latin typeface="Noto Sans" panose="020B0502040504020204" pitchFamily="34" charset="0"/>
                <a:ea typeface="Noto Sans" panose="020B0502040504020204" pitchFamily="34" charset="0"/>
                <a:cs typeface="Noto Sans" panose="020B0502040504020204" pitchFamily="34" charset="0"/>
              </a:rPr>
              <a:t>bestuur (identiteit)</a:t>
            </a:r>
          </a:p>
        </p:txBody>
      </p:sp>
      <p:cxnSp>
        <p:nvCxnSpPr>
          <p:cNvPr id="18" name="Kromme verbindingslijn 17">
            <a:extLst>
              <a:ext uri="{FF2B5EF4-FFF2-40B4-BE49-F238E27FC236}">
                <a16:creationId xmlns:a16="http://schemas.microsoft.com/office/drawing/2014/main" id="{22F122C8-43B2-7704-3F41-40FACE046AF1}"/>
              </a:ext>
            </a:extLst>
          </p:cNvPr>
          <p:cNvCxnSpPr>
            <a:cxnSpLocks/>
          </p:cNvCxnSpPr>
          <p:nvPr/>
        </p:nvCxnSpPr>
        <p:spPr>
          <a:xfrm rot="10800000" flipV="1">
            <a:off x="6902358" y="2447993"/>
            <a:ext cx="12700" cy="691646"/>
          </a:xfrm>
          <a:prstGeom prst="curvedConnector3">
            <a:avLst>
              <a:gd name="adj1" fmla="val 1800000"/>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3" name="Tekstvak 32">
            <a:extLst>
              <a:ext uri="{FF2B5EF4-FFF2-40B4-BE49-F238E27FC236}">
                <a16:creationId xmlns:a16="http://schemas.microsoft.com/office/drawing/2014/main" id="{B491777B-3E52-EEA0-A545-202101BA7A00}"/>
              </a:ext>
            </a:extLst>
          </p:cNvPr>
          <p:cNvSpPr txBox="1"/>
          <p:nvPr/>
        </p:nvSpPr>
        <p:spPr>
          <a:xfrm>
            <a:off x="5249250" y="2241036"/>
            <a:ext cx="1498622" cy="1015663"/>
          </a:xfrm>
          <a:prstGeom prst="rect">
            <a:avLst/>
          </a:prstGeom>
          <a:noFill/>
        </p:spPr>
        <p:txBody>
          <a:bodyPr wrap="square" rtlCol="0">
            <a:spAutoFit/>
          </a:bodyPr>
          <a:lstStyle/>
          <a:p>
            <a:pPr algn="ctr"/>
            <a:r>
              <a:rPr lang="nl-NL" sz="1200" dirty="0">
                <a:latin typeface="Noto Sans" panose="020B0502040504020204" pitchFamily="34" charset="0"/>
                <a:ea typeface="Noto Sans" panose="020B0502040504020204" pitchFamily="34" charset="0"/>
                <a:cs typeface="Noto Sans" panose="020B0502040504020204" pitchFamily="34" charset="0"/>
              </a:rPr>
              <a:t>personele</a:t>
            </a:r>
          </a:p>
          <a:p>
            <a:pPr algn="ctr"/>
            <a:r>
              <a:rPr lang="nl-NL" sz="1200" dirty="0">
                <a:latin typeface="Noto Sans" panose="020B0502040504020204" pitchFamily="34" charset="0"/>
                <a:ea typeface="Noto Sans" panose="020B0502040504020204" pitchFamily="34" charset="0"/>
                <a:cs typeface="Noto Sans" panose="020B0502040504020204" pitchFamily="34" charset="0"/>
              </a:rPr>
              <a:t>overlap </a:t>
            </a:r>
            <a:r>
              <a:rPr lang="nl-NL" sz="1200" dirty="0" err="1">
                <a:latin typeface="Noto Sans" panose="020B0502040504020204" pitchFamily="34" charset="0"/>
                <a:ea typeface="Noto Sans" panose="020B0502040504020204" pitchFamily="34" charset="0"/>
                <a:cs typeface="Noto Sans" panose="020B0502040504020204" pitchFamily="34" charset="0"/>
              </a:rPr>
              <a:t>dr</a:t>
            </a:r>
            <a:r>
              <a:rPr lang="nl-NL" sz="1200" dirty="0">
                <a:latin typeface="Noto Sans" panose="020B0502040504020204" pitchFamily="34" charset="0"/>
                <a:ea typeface="Noto Sans" panose="020B0502040504020204" pitchFamily="34" charset="0"/>
                <a:cs typeface="Noto Sans" panose="020B0502040504020204" pitchFamily="34" charset="0"/>
              </a:rPr>
              <a:t>/</a:t>
            </a:r>
            <a:r>
              <a:rPr lang="nl-NL" sz="1200" dirty="0" err="1">
                <a:latin typeface="Noto Sans" panose="020B0502040504020204" pitchFamily="34" charset="0"/>
                <a:ea typeface="Noto Sans" panose="020B0502040504020204" pitchFamily="34" charset="0"/>
                <a:cs typeface="Noto Sans" panose="020B0502040504020204" pitchFamily="34" charset="0"/>
              </a:rPr>
              <a:t>mr</a:t>
            </a:r>
            <a:r>
              <a:rPr lang="nl-NL" sz="1200" dirty="0">
                <a:latin typeface="Noto Sans" panose="020B0502040504020204" pitchFamily="34" charset="0"/>
                <a:ea typeface="Noto Sans" panose="020B0502040504020204" pitchFamily="34" charset="0"/>
                <a:cs typeface="Noto Sans" panose="020B0502040504020204" pitchFamily="34" charset="0"/>
              </a:rPr>
              <a:t> geborgd; verkiezing door achterban</a:t>
            </a:r>
          </a:p>
        </p:txBody>
      </p:sp>
      <p:sp>
        <p:nvSpPr>
          <p:cNvPr id="36" name="Rectangle 2">
            <a:extLst>
              <a:ext uri="{FF2B5EF4-FFF2-40B4-BE49-F238E27FC236}">
                <a16:creationId xmlns:a16="http://schemas.microsoft.com/office/drawing/2014/main" id="{497246A0-9324-A0AE-AA95-A44DF1302E18}"/>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nl-NL"/>
          </a:p>
        </p:txBody>
      </p:sp>
      <p:pic>
        <p:nvPicPr>
          <p:cNvPr id="1025" name="Afbeelding 2" descr="Afbeelding met Graphics, logo, Lettertype, grafische vormgeving&#10;&#10;Automatisch gegenereerde beschrijving">
            <a:extLst>
              <a:ext uri="{FF2B5EF4-FFF2-40B4-BE49-F238E27FC236}">
                <a16:creationId xmlns:a16="http://schemas.microsoft.com/office/drawing/2014/main" id="{B4752F77-D356-A7CE-F4B6-362E0273B02E}"/>
              </a:ext>
            </a:extLst>
          </p:cNvPr>
          <p:cNvPicPr>
            <a:picLocks noChangeAspect="1" noChangeArrowheads="1"/>
          </p:cNvPicPr>
          <p:nvPr/>
        </p:nvPicPr>
        <p:blipFill rotWithShape="1">
          <a:blip r:embed="rId4" r:link="rId5">
            <a:extLst>
              <a:ext uri="{28A0092B-C50C-407E-A947-70E740481C1C}">
                <a14:useLocalDpi xmlns:a14="http://schemas.microsoft.com/office/drawing/2010/main" val="0"/>
              </a:ext>
            </a:extLst>
          </a:blip>
          <a:srcRect l="13938" t="7870" r="10815" b="995"/>
          <a:stretch>
            <a:fillRect/>
          </a:stretch>
        </p:blipFill>
        <p:spPr bwMode="auto">
          <a:xfrm>
            <a:off x="2592088" y="1915685"/>
            <a:ext cx="993875" cy="775459"/>
          </a:xfrm>
          <a:prstGeom prst="rect">
            <a:avLst/>
          </a:prstGeom>
          <a:noFill/>
          <a:extLst>
            <a:ext uri="{909E8E84-426E-40DD-AFC4-6F175D3DCCD1}">
              <a14:hiddenFill xmlns:a14="http://schemas.microsoft.com/office/drawing/2010/main">
                <a:solidFill>
                  <a:srgbClr val="FFFFFF"/>
                </a:solidFill>
              </a14:hiddenFill>
            </a:ext>
          </a:extLst>
        </p:spPr>
      </p:pic>
      <p:sp>
        <p:nvSpPr>
          <p:cNvPr id="58" name="Rechthoek 57">
            <a:extLst>
              <a:ext uri="{FF2B5EF4-FFF2-40B4-BE49-F238E27FC236}">
                <a16:creationId xmlns:a16="http://schemas.microsoft.com/office/drawing/2014/main" id="{3863198E-EDA6-7AA5-3126-14B36B1E5A96}"/>
              </a:ext>
            </a:extLst>
          </p:cNvPr>
          <p:cNvSpPr/>
          <p:nvPr/>
        </p:nvSpPr>
        <p:spPr>
          <a:xfrm>
            <a:off x="9571466" y="2958268"/>
            <a:ext cx="1918855" cy="407971"/>
          </a:xfrm>
          <a:prstGeom prst="rect">
            <a:avLst/>
          </a:prstGeom>
          <a:solidFill>
            <a:srgbClr val="194A80"/>
          </a:solidFill>
          <a:ln>
            <a:solidFill>
              <a:srgbClr val="194A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a:latin typeface="Noto Sans" panose="020B0502040504020204" pitchFamily="34" charset="0"/>
                <a:ea typeface="Noto Sans" panose="020B0502040504020204" pitchFamily="34" charset="0"/>
                <a:cs typeface="Noto Sans" panose="020B0502040504020204" pitchFamily="34" charset="0"/>
              </a:rPr>
              <a:t>directeur</a:t>
            </a:r>
          </a:p>
        </p:txBody>
      </p:sp>
      <p:cxnSp>
        <p:nvCxnSpPr>
          <p:cNvPr id="59" name="Rechte verbindingslijn met pijl 58">
            <a:extLst>
              <a:ext uri="{FF2B5EF4-FFF2-40B4-BE49-F238E27FC236}">
                <a16:creationId xmlns:a16="http://schemas.microsoft.com/office/drawing/2014/main" id="{F06F5422-60BD-B676-F014-2DE1D700D5CC}"/>
              </a:ext>
            </a:extLst>
          </p:cNvPr>
          <p:cNvCxnSpPr>
            <a:cxnSpLocks/>
          </p:cNvCxnSpPr>
          <p:nvPr/>
        </p:nvCxnSpPr>
        <p:spPr>
          <a:xfrm>
            <a:off x="8493791" y="3157102"/>
            <a:ext cx="902835" cy="0"/>
          </a:xfrm>
          <a:prstGeom prst="straightConnector1">
            <a:avLst/>
          </a:prstGeom>
          <a:ln w="19050">
            <a:solidFill>
              <a:srgbClr val="D8117E"/>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60" name="Rechthoek 59">
            <a:extLst>
              <a:ext uri="{FF2B5EF4-FFF2-40B4-BE49-F238E27FC236}">
                <a16:creationId xmlns:a16="http://schemas.microsoft.com/office/drawing/2014/main" id="{AA8330BB-407F-0663-AA1A-3095A0A6D4F2}"/>
              </a:ext>
            </a:extLst>
          </p:cNvPr>
          <p:cNvSpPr/>
          <p:nvPr/>
        </p:nvSpPr>
        <p:spPr>
          <a:xfrm>
            <a:off x="9571466" y="1565493"/>
            <a:ext cx="1918855" cy="407971"/>
          </a:xfrm>
          <a:prstGeom prst="rect">
            <a:avLst/>
          </a:prstGeom>
          <a:solidFill>
            <a:srgbClr val="194A80"/>
          </a:solidFill>
          <a:ln>
            <a:solidFill>
              <a:srgbClr val="194A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a:latin typeface="Noto Sans" panose="020B0502040504020204" pitchFamily="34" charset="0"/>
                <a:ea typeface="Noto Sans" panose="020B0502040504020204" pitchFamily="34" charset="0"/>
                <a:cs typeface="Noto Sans" panose="020B0502040504020204" pitchFamily="34" charset="0"/>
              </a:rPr>
              <a:t>bestuur</a:t>
            </a:r>
          </a:p>
        </p:txBody>
      </p:sp>
      <p:cxnSp>
        <p:nvCxnSpPr>
          <p:cNvPr id="61" name="Rechte verbindingslijn met pijl 60">
            <a:extLst>
              <a:ext uri="{FF2B5EF4-FFF2-40B4-BE49-F238E27FC236}">
                <a16:creationId xmlns:a16="http://schemas.microsoft.com/office/drawing/2014/main" id="{44D3A7ED-C37C-FFD4-85C9-B58F042AEB41}"/>
              </a:ext>
            </a:extLst>
          </p:cNvPr>
          <p:cNvCxnSpPr>
            <a:cxnSpLocks/>
          </p:cNvCxnSpPr>
          <p:nvPr/>
        </p:nvCxnSpPr>
        <p:spPr>
          <a:xfrm flipV="1">
            <a:off x="8493791" y="1769348"/>
            <a:ext cx="902835" cy="1"/>
          </a:xfrm>
          <a:prstGeom prst="straightConnector1">
            <a:avLst/>
          </a:prstGeom>
          <a:ln w="19050">
            <a:solidFill>
              <a:srgbClr val="D8117E"/>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62" name="Rechthoek 61">
            <a:extLst>
              <a:ext uri="{FF2B5EF4-FFF2-40B4-BE49-F238E27FC236}">
                <a16:creationId xmlns:a16="http://schemas.microsoft.com/office/drawing/2014/main" id="{6C40D668-77CA-1F37-B529-83A233E18D6C}"/>
              </a:ext>
            </a:extLst>
          </p:cNvPr>
          <p:cNvSpPr/>
          <p:nvPr/>
        </p:nvSpPr>
        <p:spPr>
          <a:xfrm>
            <a:off x="6920005" y="2226544"/>
            <a:ext cx="1401654" cy="407971"/>
          </a:xfrm>
          <a:prstGeom prst="rect">
            <a:avLst/>
          </a:prstGeom>
          <a:noFill/>
          <a:ln w="19050">
            <a:solidFill>
              <a:srgbClr val="194A8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rPr>
              <a:t>2x </a:t>
            </a:r>
            <a:r>
              <a:rPr lang="nl-NL" sz="1100" dirty="0" err="1">
                <a:solidFill>
                  <a:schemeClr val="tx1"/>
                </a:solidFill>
                <a:latin typeface="Noto Sans" panose="020B0502040504020204" pitchFamily="34" charset="0"/>
                <a:ea typeface="Noto Sans" panose="020B0502040504020204" pitchFamily="34" charset="0"/>
                <a:cs typeface="Noto Sans" panose="020B0502040504020204" pitchFamily="34" charset="0"/>
              </a:rPr>
              <a:t>mr</a:t>
            </a:r>
            <a:endPar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endParaRPr>
          </a:p>
        </p:txBody>
      </p:sp>
      <p:sp>
        <p:nvSpPr>
          <p:cNvPr id="1024" name="Rechthoek 1023">
            <a:extLst>
              <a:ext uri="{FF2B5EF4-FFF2-40B4-BE49-F238E27FC236}">
                <a16:creationId xmlns:a16="http://schemas.microsoft.com/office/drawing/2014/main" id="{6309C3E9-89FA-D993-204A-40E62CD7BF38}"/>
              </a:ext>
            </a:extLst>
          </p:cNvPr>
          <p:cNvSpPr/>
          <p:nvPr/>
        </p:nvSpPr>
        <p:spPr>
          <a:xfrm>
            <a:off x="6920005" y="1565493"/>
            <a:ext cx="1401654" cy="407971"/>
          </a:xfrm>
          <a:prstGeom prst="rect">
            <a:avLst/>
          </a:prstGeom>
          <a:noFill/>
          <a:ln w="19050">
            <a:solidFill>
              <a:srgbClr val="7030A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err="1">
                <a:solidFill>
                  <a:schemeClr val="tx1"/>
                </a:solidFill>
                <a:latin typeface="Noto Sans" panose="020B0502040504020204" pitchFamily="34" charset="0"/>
                <a:ea typeface="Noto Sans" panose="020B0502040504020204" pitchFamily="34" charset="0"/>
                <a:cs typeface="Noto Sans" panose="020B0502040504020204" pitchFamily="34" charset="0"/>
              </a:rPr>
              <a:t>gmr</a:t>
            </a:r>
            <a:endPar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endParaRPr>
          </a:p>
        </p:txBody>
      </p:sp>
      <p:sp>
        <p:nvSpPr>
          <p:cNvPr id="1027" name="Tijdelijke aanduiding voor inhoud 2">
            <a:extLst>
              <a:ext uri="{FF2B5EF4-FFF2-40B4-BE49-F238E27FC236}">
                <a16:creationId xmlns:a16="http://schemas.microsoft.com/office/drawing/2014/main" id="{596B66A7-84EA-BDAF-63CD-C916C641005B}"/>
              </a:ext>
            </a:extLst>
          </p:cNvPr>
          <p:cNvSpPr>
            <a:spLocks noGrp="1"/>
          </p:cNvSpPr>
          <p:nvPr>
            <p:ph idx="1"/>
          </p:nvPr>
        </p:nvSpPr>
        <p:spPr>
          <a:xfrm>
            <a:off x="838200" y="3875530"/>
            <a:ext cx="9926244" cy="1411625"/>
          </a:xfrm>
          <a:ln>
            <a:noFill/>
          </a:ln>
        </p:spPr>
        <p:txBody>
          <a:bodyPr>
            <a:noAutofit/>
          </a:bodyPr>
          <a:lstStyle/>
          <a:p>
            <a:pPr marL="377825" indent="-285750">
              <a:lnSpc>
                <a:spcPct val="114000"/>
              </a:lnSpc>
              <a:spcBef>
                <a:spcPts val="600"/>
              </a:spcBef>
            </a:pPr>
            <a:r>
              <a:rPr lang="nl-NL" sz="1200" dirty="0">
                <a:latin typeface="Noto Sans" panose="020B0502040504020204" pitchFamily="34" charset="0"/>
                <a:ea typeface="Noto Sans" panose="020B0502040504020204" pitchFamily="34" charset="0"/>
                <a:cs typeface="Noto Sans" panose="020B0502040504020204" pitchFamily="34" charset="0"/>
              </a:rPr>
              <a:t>De </a:t>
            </a:r>
            <a:r>
              <a:rPr lang="nl-NL" sz="1200" dirty="0" err="1">
                <a:latin typeface="Noto Sans" panose="020B0502040504020204" pitchFamily="34" charset="0"/>
                <a:ea typeface="Noto Sans" panose="020B0502040504020204" pitchFamily="34" charset="0"/>
                <a:cs typeface="Noto Sans" panose="020B0502040504020204" pitchFamily="34" charset="0"/>
              </a:rPr>
              <a:t>dr’en</a:t>
            </a:r>
            <a:r>
              <a:rPr lang="nl-NL" sz="1200" dirty="0">
                <a:latin typeface="Noto Sans" panose="020B0502040504020204" pitchFamily="34" charset="0"/>
                <a:ea typeface="Noto Sans" panose="020B0502040504020204" pitchFamily="34" charset="0"/>
                <a:cs typeface="Noto Sans" panose="020B0502040504020204" pitchFamily="34" charset="0"/>
              </a:rPr>
              <a:t> en </a:t>
            </a:r>
            <a:r>
              <a:rPr lang="nl-NL" sz="1200" dirty="0" err="1">
                <a:latin typeface="Noto Sans" panose="020B0502040504020204" pitchFamily="34" charset="0"/>
                <a:ea typeface="Noto Sans" panose="020B0502040504020204" pitchFamily="34" charset="0"/>
                <a:cs typeface="Noto Sans" panose="020B0502040504020204" pitchFamily="34" charset="0"/>
              </a:rPr>
              <a:t>mr’en</a:t>
            </a:r>
            <a:r>
              <a:rPr lang="nl-NL" sz="1200" dirty="0">
                <a:latin typeface="Noto Sans" panose="020B0502040504020204" pitchFamily="34" charset="0"/>
                <a:ea typeface="Noto Sans" panose="020B0502040504020204" pitchFamily="34" charset="0"/>
                <a:cs typeface="Noto Sans" panose="020B0502040504020204" pitchFamily="34" charset="0"/>
              </a:rPr>
              <a:t> </a:t>
            </a:r>
            <a:r>
              <a:rPr lang="nl-NL" sz="1200" dirty="0" err="1">
                <a:latin typeface="Noto Sans" panose="020B0502040504020204" pitchFamily="34" charset="0"/>
                <a:ea typeface="Noto Sans" panose="020B0502040504020204" pitchFamily="34" charset="0"/>
                <a:cs typeface="Noto Sans" panose="020B0502040504020204" pitchFamily="34" charset="0"/>
              </a:rPr>
              <a:t>ziijn</a:t>
            </a:r>
            <a:r>
              <a:rPr lang="nl-NL" sz="1200" dirty="0">
                <a:latin typeface="Noto Sans" panose="020B0502040504020204" pitchFamily="34" charset="0"/>
                <a:ea typeface="Noto Sans" panose="020B0502040504020204" pitchFamily="34" charset="0"/>
                <a:cs typeface="Noto Sans" panose="020B0502040504020204" pitchFamily="34" charset="0"/>
              </a:rPr>
              <a:t> gekozen door en uit de achterbannen. Een </a:t>
            </a:r>
            <a:r>
              <a:rPr lang="nl-NL" sz="1200" dirty="0" err="1">
                <a:latin typeface="Noto Sans" panose="020B0502040504020204" pitchFamily="34" charset="0"/>
                <a:ea typeface="Noto Sans" panose="020B0502040504020204" pitchFamily="34" charset="0"/>
                <a:cs typeface="Noto Sans" panose="020B0502040504020204" pitchFamily="34" charset="0"/>
              </a:rPr>
              <a:t>dr</a:t>
            </a:r>
            <a:r>
              <a:rPr lang="nl-NL" sz="1200" dirty="0">
                <a:latin typeface="Noto Sans" panose="020B0502040504020204" pitchFamily="34" charset="0"/>
                <a:ea typeface="Noto Sans" panose="020B0502040504020204" pitchFamily="34" charset="0"/>
                <a:cs typeface="Noto Sans" panose="020B0502040504020204" pitchFamily="34" charset="0"/>
              </a:rPr>
              <a:t> bestaat uit 4 of 8 leden, passend bij de omvang van de locatie. Het aantal leden van de </a:t>
            </a:r>
            <a:r>
              <a:rPr lang="nl-NL" sz="1200" dirty="0" err="1">
                <a:latin typeface="Noto Sans" panose="020B0502040504020204" pitchFamily="34" charset="0"/>
                <a:ea typeface="Noto Sans" panose="020B0502040504020204" pitchFamily="34" charset="0"/>
                <a:cs typeface="Noto Sans" panose="020B0502040504020204" pitchFamily="34" charset="0"/>
              </a:rPr>
              <a:t>dr</a:t>
            </a:r>
            <a:r>
              <a:rPr lang="nl-NL" sz="1200" dirty="0">
                <a:latin typeface="Noto Sans" panose="020B0502040504020204" pitchFamily="34" charset="0"/>
                <a:ea typeface="Noto Sans" panose="020B0502040504020204" pitchFamily="34" charset="0"/>
                <a:cs typeface="Noto Sans" panose="020B0502040504020204" pitchFamily="34" charset="0"/>
              </a:rPr>
              <a:t> wordt door het bestuur vastgesteld op voorstel van de dr. </a:t>
            </a:r>
          </a:p>
          <a:p>
            <a:pPr marL="377825" indent="-285750">
              <a:lnSpc>
                <a:spcPct val="114000"/>
              </a:lnSpc>
              <a:spcBef>
                <a:spcPts val="600"/>
              </a:spcBef>
            </a:pPr>
            <a:r>
              <a:rPr lang="nl-NL" sz="1200" dirty="0">
                <a:latin typeface="Noto Sans" panose="020B0502040504020204" pitchFamily="34" charset="0"/>
                <a:ea typeface="Noto Sans" panose="020B0502040504020204" pitchFamily="34" charset="0"/>
                <a:cs typeface="Noto Sans" panose="020B0502040504020204" pitchFamily="34" charset="0"/>
              </a:rPr>
              <a:t>Vier van de leden van de </a:t>
            </a:r>
            <a:r>
              <a:rPr lang="nl-NL" sz="1200" dirty="0" err="1">
                <a:latin typeface="Noto Sans" panose="020B0502040504020204" pitchFamily="34" charset="0"/>
                <a:ea typeface="Noto Sans" panose="020B0502040504020204" pitchFamily="34" charset="0"/>
                <a:cs typeface="Noto Sans" panose="020B0502040504020204" pitchFamily="34" charset="0"/>
              </a:rPr>
              <a:t>dr</a:t>
            </a:r>
            <a:r>
              <a:rPr lang="nl-NL" sz="1200" dirty="0">
                <a:latin typeface="Noto Sans" panose="020B0502040504020204" pitchFamily="34" charset="0"/>
                <a:ea typeface="Noto Sans" panose="020B0502040504020204" pitchFamily="34" charset="0"/>
                <a:cs typeface="Noto Sans" panose="020B0502040504020204" pitchFamily="34" charset="0"/>
              </a:rPr>
              <a:t> hebben tevens zitting in de betreffende mr. Indien de </a:t>
            </a:r>
            <a:r>
              <a:rPr lang="nl-NL" sz="1200" dirty="0" err="1">
                <a:latin typeface="Noto Sans" panose="020B0502040504020204" pitchFamily="34" charset="0"/>
                <a:ea typeface="Noto Sans" panose="020B0502040504020204" pitchFamily="34" charset="0"/>
                <a:cs typeface="Noto Sans" panose="020B0502040504020204" pitchFamily="34" charset="0"/>
              </a:rPr>
              <a:t>dr</a:t>
            </a:r>
            <a:r>
              <a:rPr lang="nl-NL" sz="1200" dirty="0">
                <a:latin typeface="Noto Sans" panose="020B0502040504020204" pitchFamily="34" charset="0"/>
                <a:ea typeface="Noto Sans" panose="020B0502040504020204" pitchFamily="34" charset="0"/>
                <a:cs typeface="Noto Sans" panose="020B0502040504020204" pitchFamily="34" charset="0"/>
              </a:rPr>
              <a:t> groter is dan vier leden, bepalen de geledingen zelf welke twee personeelsleden, leerling en ouder plaatsnemen in de mr. </a:t>
            </a:r>
            <a:endParaRPr lang="nl-NL" sz="1200" dirty="0">
              <a:highlight>
                <a:srgbClr val="FFFF00"/>
              </a:highlight>
              <a:latin typeface="Noto Sans" panose="020B0502040504020204" pitchFamily="34" charset="0"/>
              <a:ea typeface="Noto Sans" panose="020B0502040504020204" pitchFamily="34" charset="0"/>
              <a:cs typeface="Noto Sans" panose="020B0502040504020204" pitchFamily="34" charset="0"/>
            </a:endParaRPr>
          </a:p>
          <a:p>
            <a:pPr marL="377825" indent="-285750">
              <a:lnSpc>
                <a:spcPct val="114000"/>
              </a:lnSpc>
              <a:spcBef>
                <a:spcPts val="600"/>
              </a:spcBef>
            </a:pPr>
            <a:r>
              <a:rPr lang="nl-NL" sz="1200" dirty="0">
                <a:latin typeface="Noto Sans" panose="020B0502040504020204" pitchFamily="34" charset="0"/>
                <a:ea typeface="Noto Sans" panose="020B0502040504020204" pitchFamily="34" charset="0"/>
                <a:cs typeface="Noto Sans" panose="020B0502040504020204" pitchFamily="34" charset="0"/>
              </a:rPr>
              <a:t>De </a:t>
            </a:r>
            <a:r>
              <a:rPr lang="nl-NL" sz="1200" dirty="0" err="1">
                <a:latin typeface="Noto Sans" panose="020B0502040504020204" pitchFamily="34" charset="0"/>
                <a:ea typeface="Noto Sans" panose="020B0502040504020204" pitchFamily="34" charset="0"/>
                <a:cs typeface="Noto Sans" panose="020B0502040504020204" pitchFamily="34" charset="0"/>
              </a:rPr>
              <a:t>dr</a:t>
            </a:r>
            <a:r>
              <a:rPr lang="nl-NL" sz="1200" dirty="0">
                <a:latin typeface="Noto Sans" panose="020B0502040504020204" pitchFamily="34" charset="0"/>
                <a:ea typeface="Noto Sans" panose="020B0502040504020204" pitchFamily="34" charset="0"/>
                <a:cs typeface="Noto Sans" panose="020B0502040504020204" pitchFamily="34" charset="0"/>
              </a:rPr>
              <a:t> van Volta bestaat formeel gezien uit twee deelraden: een deelraad gekoppeld aan de </a:t>
            </a:r>
            <a:r>
              <a:rPr lang="nl-NL" sz="1200" dirty="0" err="1">
                <a:latin typeface="Noto Sans" panose="020B0502040504020204" pitchFamily="34" charset="0"/>
                <a:ea typeface="Noto Sans" panose="020B0502040504020204" pitchFamily="34" charset="0"/>
                <a:cs typeface="Noto Sans" panose="020B0502040504020204" pitchFamily="34" charset="0"/>
              </a:rPr>
              <a:t>subBRIN</a:t>
            </a:r>
            <a:r>
              <a:rPr lang="nl-NL" sz="1200" dirty="0">
                <a:latin typeface="Noto Sans" panose="020B0502040504020204" pitchFamily="34" charset="0"/>
                <a:ea typeface="Noto Sans" panose="020B0502040504020204" pitchFamily="34" charset="0"/>
                <a:cs typeface="Noto Sans" panose="020B0502040504020204" pitchFamily="34" charset="0"/>
              </a:rPr>
              <a:t> van DNC (vier leden) en een deelraad gekoppeld aan de </a:t>
            </a:r>
            <a:r>
              <a:rPr lang="nl-NL" sz="1200" dirty="0" err="1">
                <a:latin typeface="Noto Sans" panose="020B0502040504020204" pitchFamily="34" charset="0"/>
                <a:ea typeface="Noto Sans" panose="020B0502040504020204" pitchFamily="34" charset="0"/>
                <a:cs typeface="Noto Sans" panose="020B0502040504020204" pitchFamily="34" charset="0"/>
              </a:rPr>
              <a:t>subBRIN</a:t>
            </a:r>
            <a:r>
              <a:rPr lang="nl-NL" sz="1200" dirty="0">
                <a:latin typeface="Noto Sans" panose="020B0502040504020204" pitchFamily="34" charset="0"/>
                <a:ea typeface="Noto Sans" panose="020B0502040504020204" pitchFamily="34" charset="0"/>
                <a:cs typeface="Noto Sans" panose="020B0502040504020204" pitchFamily="34" charset="0"/>
              </a:rPr>
              <a:t> van Vincent (vier leden). Dit verschil bestaat zoveel als mogelijk uitsluitend op papier, bij de dagelijkse gang van zaken binnen de deelraad Volta wordt er geen onderscheid gemaakt in twee verschillende deelraden. In dit stuk spreken we dan ook over 8 (en niet 9) deelraden.</a:t>
            </a:r>
          </a:p>
          <a:p>
            <a:pPr marL="377825" indent="-285750">
              <a:lnSpc>
                <a:spcPct val="114000"/>
              </a:lnSpc>
              <a:spcBef>
                <a:spcPts val="600"/>
              </a:spcBef>
            </a:pPr>
            <a:endParaRPr lang="nl-NL" sz="1400" dirty="0">
              <a:solidFill>
                <a:srgbClr val="194A80"/>
              </a:solidFill>
              <a:highlight>
                <a:srgbClr val="FFFF00"/>
              </a:highlight>
              <a:latin typeface="Noto Sans" panose="020B0502040504020204" pitchFamily="34" charset="0"/>
              <a:ea typeface="Noto Sans" panose="020B0502040504020204" pitchFamily="34" charset="0"/>
              <a:cs typeface="Noto Sans" panose="020B0502040504020204" pitchFamily="34" charset="0"/>
            </a:endParaRPr>
          </a:p>
        </p:txBody>
      </p:sp>
      <p:cxnSp>
        <p:nvCxnSpPr>
          <p:cNvPr id="1028" name="Rechte verbindingslijn met pijl 1027">
            <a:extLst>
              <a:ext uri="{FF2B5EF4-FFF2-40B4-BE49-F238E27FC236}">
                <a16:creationId xmlns:a16="http://schemas.microsoft.com/office/drawing/2014/main" id="{2C8CD997-158B-A394-D6C8-5475C51114FC}"/>
              </a:ext>
            </a:extLst>
          </p:cNvPr>
          <p:cNvCxnSpPr>
            <a:cxnSpLocks/>
          </p:cNvCxnSpPr>
          <p:nvPr/>
        </p:nvCxnSpPr>
        <p:spPr>
          <a:xfrm flipV="1">
            <a:off x="8493792" y="2430528"/>
            <a:ext cx="902835" cy="1"/>
          </a:xfrm>
          <a:prstGeom prst="straightConnector1">
            <a:avLst/>
          </a:prstGeom>
          <a:ln w="19050">
            <a:solidFill>
              <a:srgbClr val="D8117E"/>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 name="Rechthoek 2">
            <a:extLst>
              <a:ext uri="{FF2B5EF4-FFF2-40B4-BE49-F238E27FC236}">
                <a16:creationId xmlns:a16="http://schemas.microsoft.com/office/drawing/2014/main" id="{29D52FB6-D566-99DA-94B1-5177F05CAA1E}"/>
              </a:ext>
            </a:extLst>
          </p:cNvPr>
          <p:cNvSpPr/>
          <p:nvPr/>
        </p:nvSpPr>
        <p:spPr>
          <a:xfrm>
            <a:off x="6930269" y="2979310"/>
            <a:ext cx="622545" cy="407059"/>
          </a:xfrm>
          <a:prstGeom prst="rect">
            <a:avLst/>
          </a:prstGeom>
          <a:noFill/>
          <a:ln w="19050">
            <a:solidFill>
              <a:srgbClr val="7F7F7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rPr>
              <a:t>8x </a:t>
            </a:r>
            <a:r>
              <a:rPr lang="nl-NL" sz="1100" dirty="0" err="1">
                <a:solidFill>
                  <a:schemeClr val="tx1"/>
                </a:solidFill>
                <a:latin typeface="Noto Sans" panose="020B0502040504020204" pitchFamily="34" charset="0"/>
                <a:ea typeface="Noto Sans" panose="020B0502040504020204" pitchFamily="34" charset="0"/>
                <a:cs typeface="Noto Sans" panose="020B0502040504020204" pitchFamily="34" charset="0"/>
              </a:rPr>
              <a:t>dr</a:t>
            </a:r>
            <a:endPar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endParaRPr>
          </a:p>
        </p:txBody>
      </p:sp>
      <p:sp>
        <p:nvSpPr>
          <p:cNvPr id="6" name="Rechthoek 5">
            <a:extLst>
              <a:ext uri="{FF2B5EF4-FFF2-40B4-BE49-F238E27FC236}">
                <a16:creationId xmlns:a16="http://schemas.microsoft.com/office/drawing/2014/main" id="{E43A82E0-EDFC-1A73-12A3-DC87C15FB817}"/>
              </a:ext>
            </a:extLst>
          </p:cNvPr>
          <p:cNvSpPr/>
          <p:nvPr/>
        </p:nvSpPr>
        <p:spPr>
          <a:xfrm>
            <a:off x="7696406" y="2978854"/>
            <a:ext cx="622545" cy="407059"/>
          </a:xfrm>
          <a:prstGeom prst="rect">
            <a:avLst/>
          </a:prstGeom>
          <a:noFill/>
          <a:ln w="19050">
            <a:solidFill>
              <a:srgbClr val="7F7F7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err="1">
                <a:solidFill>
                  <a:schemeClr val="tx1"/>
                </a:solidFill>
                <a:latin typeface="Noto Sans" panose="020B0502040504020204" pitchFamily="34" charset="0"/>
                <a:ea typeface="Noto Sans" panose="020B0502040504020204" pitchFamily="34" charset="0"/>
                <a:cs typeface="Noto Sans" panose="020B0502040504020204" pitchFamily="34" charset="0"/>
              </a:rPr>
              <a:t>mrp</a:t>
            </a:r>
            <a:endPar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endParaRPr>
          </a:p>
        </p:txBody>
      </p:sp>
      <p:pic>
        <p:nvPicPr>
          <p:cNvPr id="22" name="Afbeelding 21">
            <a:extLst>
              <a:ext uri="{FF2B5EF4-FFF2-40B4-BE49-F238E27FC236}">
                <a16:creationId xmlns:a16="http://schemas.microsoft.com/office/drawing/2014/main" id="{4F6B406F-9A40-6401-1E25-CCA598A2CCAD}"/>
              </a:ext>
            </a:extLst>
          </p:cNvPr>
          <p:cNvPicPr>
            <a:picLocks noChangeAspect="1"/>
          </p:cNvPicPr>
          <p:nvPr/>
        </p:nvPicPr>
        <p:blipFill>
          <a:blip r:embed="rId6"/>
          <a:stretch>
            <a:fillRect/>
          </a:stretch>
        </p:blipFill>
        <p:spPr>
          <a:xfrm>
            <a:off x="10028926" y="0"/>
            <a:ext cx="2389497" cy="1536105"/>
          </a:xfrm>
          <a:prstGeom prst="rect">
            <a:avLst/>
          </a:prstGeom>
        </p:spPr>
      </p:pic>
      <p:sp>
        <p:nvSpPr>
          <p:cNvPr id="28" name="Titel 1">
            <a:extLst>
              <a:ext uri="{FF2B5EF4-FFF2-40B4-BE49-F238E27FC236}">
                <a16:creationId xmlns:a16="http://schemas.microsoft.com/office/drawing/2014/main" id="{2E295D5B-5DE8-CE5B-899C-EDEB0C4CA195}"/>
              </a:ext>
            </a:extLst>
          </p:cNvPr>
          <p:cNvSpPr txBox="1">
            <a:spLocks/>
          </p:cNvSpPr>
          <p:nvPr/>
        </p:nvSpPr>
        <p:spPr>
          <a:xfrm>
            <a:off x="727363" y="470360"/>
            <a:ext cx="11057389" cy="82342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sz="2800" b="1">
                <a:latin typeface="PT Serif"/>
                <a:ea typeface="Noto Sans"/>
                <a:cs typeface="Noto Sans"/>
              </a:rPr>
              <a:t>MEDEZEGGENSCHAP NASSAUVINCENT</a:t>
            </a:r>
          </a:p>
        </p:txBody>
      </p:sp>
    </p:spTree>
    <p:extLst>
      <p:ext uri="{BB962C8B-B14F-4D97-AF65-F5344CB8AC3E}">
        <p14:creationId xmlns:p14="http://schemas.microsoft.com/office/powerpoint/2010/main" val="38542913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dianummer 4">
            <a:extLst>
              <a:ext uri="{FF2B5EF4-FFF2-40B4-BE49-F238E27FC236}">
                <a16:creationId xmlns:a16="http://schemas.microsoft.com/office/drawing/2014/main" id="{359CD00E-B991-FE48-BDBD-9AB9D3AAF013}"/>
              </a:ext>
            </a:extLst>
          </p:cNvPr>
          <p:cNvSpPr>
            <a:spLocks noGrp="1"/>
          </p:cNvSpPr>
          <p:nvPr>
            <p:ph type="sldNum" sz="quarter" idx="12"/>
          </p:nvPr>
        </p:nvSpPr>
        <p:spPr/>
        <p:txBody>
          <a:bodyPr vert="horz" lIns="91440" tIns="45720" rIns="91440" bIns="45720" rtlCol="0" anchor="ctr"/>
          <a:lstStyle/>
          <a:p>
            <a:fld id="{31DDEF9A-47F6-214F-A7CD-1F86B301B547}" type="slidenum">
              <a:rPr lang="nl-NL" sz="105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pPr/>
              <a:t>5</a:t>
            </a:fld>
            <a:endParaRPr lang="nl-NL" sz="105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endParaRPr>
          </a:p>
        </p:txBody>
      </p:sp>
      <p:sp>
        <p:nvSpPr>
          <p:cNvPr id="7" name="Tijdelijke aanduiding voor datum 8">
            <a:extLst>
              <a:ext uri="{FF2B5EF4-FFF2-40B4-BE49-F238E27FC236}">
                <a16:creationId xmlns:a16="http://schemas.microsoft.com/office/drawing/2014/main" id="{36AB3340-08F5-4F41-92DF-D14084CE87C4}"/>
              </a:ext>
            </a:extLst>
          </p:cNvPr>
          <p:cNvSpPr>
            <a:spLocks noGrp="1"/>
          </p:cNvSpPr>
          <p:nvPr>
            <p:ph type="dt" sz="half" idx="10"/>
          </p:nvPr>
        </p:nvSpPr>
        <p:spPr>
          <a:xfrm>
            <a:off x="838200" y="6356350"/>
            <a:ext cx="2743200" cy="365125"/>
          </a:xfrm>
        </p:spPr>
        <p:txBody>
          <a:bodyPr vert="horz" lIns="91440" tIns="45720" rIns="91440" bIns="45720" rtlCol="0" anchor="ctr"/>
          <a:lstStyle/>
          <a:p>
            <a:r>
              <a:rPr lang="nl-NL" sz="1050" dirty="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t>6 november 2023</a:t>
            </a:r>
          </a:p>
        </p:txBody>
      </p:sp>
      <p:sp>
        <p:nvSpPr>
          <p:cNvPr id="8" name="Tijdelijke aanduiding voor voettekst 3">
            <a:extLst>
              <a:ext uri="{FF2B5EF4-FFF2-40B4-BE49-F238E27FC236}">
                <a16:creationId xmlns:a16="http://schemas.microsoft.com/office/drawing/2014/main" id="{2B6F8C3B-98BE-A64A-B479-483B69A11317}"/>
              </a:ext>
            </a:extLst>
          </p:cNvPr>
          <p:cNvSpPr>
            <a:spLocks noGrp="1"/>
          </p:cNvSpPr>
          <p:nvPr>
            <p:ph type="ftr" sz="quarter" idx="11"/>
          </p:nvPr>
        </p:nvSpPr>
        <p:spPr>
          <a:xfrm>
            <a:off x="4038600" y="6356350"/>
            <a:ext cx="4114800" cy="365125"/>
          </a:xfrm>
        </p:spPr>
        <p:txBody>
          <a:bodyPr/>
          <a:lstStyle/>
          <a:p>
            <a:r>
              <a:rPr lang="nl-NL" sz="105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t>Voorstel inrichting medezeggenschap NassauVincent</a:t>
            </a:r>
          </a:p>
        </p:txBody>
      </p:sp>
      <p:sp>
        <p:nvSpPr>
          <p:cNvPr id="4" name="Driehoek 3">
            <a:extLst>
              <a:ext uri="{FF2B5EF4-FFF2-40B4-BE49-F238E27FC236}">
                <a16:creationId xmlns:a16="http://schemas.microsoft.com/office/drawing/2014/main" id="{4CF7AF43-D390-191F-2D73-9DD29FCF84A7}"/>
              </a:ext>
            </a:extLst>
          </p:cNvPr>
          <p:cNvSpPr/>
          <p:nvPr/>
        </p:nvSpPr>
        <p:spPr>
          <a:xfrm>
            <a:off x="701679" y="1292860"/>
            <a:ext cx="4653175" cy="2068228"/>
          </a:xfrm>
          <a:prstGeom prst="triangle">
            <a:avLst/>
          </a:prstGeom>
          <a:solidFill>
            <a:schemeClr val="bg1"/>
          </a:solidFill>
          <a:ln w="127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200" dirty="0">
              <a:solidFill>
                <a:srgbClr val="7030A0"/>
              </a:solidFill>
              <a:latin typeface="Noto Sans" panose="020B0502040504020204" pitchFamily="34" charset="0"/>
              <a:ea typeface="Noto Sans" panose="020B0502040504020204" pitchFamily="34" charset="0"/>
              <a:cs typeface="Noto Sans" panose="020B0502040504020204" pitchFamily="34" charset="0"/>
            </a:endParaRPr>
          </a:p>
          <a:p>
            <a:pPr algn="ctr"/>
            <a:endParaRPr lang="nl-NL" sz="1200" dirty="0">
              <a:solidFill>
                <a:srgbClr val="7030A0"/>
              </a:solidFill>
              <a:latin typeface="Noto Sans" panose="020B0502040504020204" pitchFamily="34" charset="0"/>
              <a:ea typeface="Noto Sans" panose="020B0502040504020204" pitchFamily="34" charset="0"/>
              <a:cs typeface="Noto Sans" panose="020B0502040504020204" pitchFamily="34" charset="0"/>
            </a:endParaRPr>
          </a:p>
          <a:p>
            <a:pPr algn="ctr"/>
            <a:endParaRPr lang="nl-NL" sz="1200" dirty="0">
              <a:solidFill>
                <a:srgbClr val="7030A0"/>
              </a:solidFill>
              <a:latin typeface="Noto Sans" panose="020B0502040504020204" pitchFamily="34" charset="0"/>
              <a:ea typeface="Noto Sans" panose="020B0502040504020204" pitchFamily="34" charset="0"/>
              <a:cs typeface="Noto Sans" panose="020B0502040504020204" pitchFamily="34" charset="0"/>
            </a:endParaRPr>
          </a:p>
          <a:p>
            <a:pPr algn="ctr"/>
            <a:endParaRPr lang="nl-NL" sz="1200" dirty="0">
              <a:solidFill>
                <a:srgbClr val="7030A0"/>
              </a:solidFill>
              <a:latin typeface="Noto Sans" panose="020B0502040504020204" pitchFamily="34" charset="0"/>
              <a:ea typeface="Noto Sans" panose="020B0502040504020204" pitchFamily="34" charset="0"/>
              <a:cs typeface="Noto Sans" panose="020B0502040504020204" pitchFamily="34" charset="0"/>
            </a:endParaRPr>
          </a:p>
          <a:p>
            <a:pPr algn="ctr"/>
            <a:endParaRPr lang="nl-NL" sz="1200" dirty="0">
              <a:solidFill>
                <a:srgbClr val="7030A0"/>
              </a:solidFill>
              <a:latin typeface="Noto Sans" panose="020B0502040504020204" pitchFamily="34" charset="0"/>
              <a:ea typeface="Noto Sans" panose="020B0502040504020204" pitchFamily="34" charset="0"/>
              <a:cs typeface="Noto Sans" panose="020B0502040504020204" pitchFamily="34" charset="0"/>
            </a:endParaRPr>
          </a:p>
          <a:p>
            <a:pPr algn="ctr"/>
            <a:endParaRPr lang="nl-NL" sz="1200" dirty="0">
              <a:solidFill>
                <a:srgbClr val="7030A0"/>
              </a:solidFill>
              <a:latin typeface="Noto Sans" panose="020B0502040504020204" pitchFamily="34" charset="0"/>
              <a:ea typeface="Noto Sans" panose="020B0502040504020204" pitchFamily="34" charset="0"/>
              <a:cs typeface="Noto Sans" panose="020B0502040504020204" pitchFamily="34" charset="0"/>
            </a:endParaRPr>
          </a:p>
          <a:p>
            <a:pPr algn="ctr"/>
            <a:endParaRPr lang="nl-NL" sz="1200" dirty="0">
              <a:solidFill>
                <a:srgbClr val="7030A0"/>
              </a:solidFill>
              <a:latin typeface="Noto Sans" panose="020B0502040504020204" pitchFamily="34" charset="0"/>
              <a:ea typeface="Noto Sans" panose="020B0502040504020204" pitchFamily="34" charset="0"/>
              <a:cs typeface="Noto Sans" panose="020B0502040504020204" pitchFamily="34" charset="0"/>
            </a:endParaRPr>
          </a:p>
        </p:txBody>
      </p:sp>
      <p:sp>
        <p:nvSpPr>
          <p:cNvPr id="12" name="Ovaal 11">
            <a:extLst>
              <a:ext uri="{FF2B5EF4-FFF2-40B4-BE49-F238E27FC236}">
                <a16:creationId xmlns:a16="http://schemas.microsoft.com/office/drawing/2014/main" id="{60297003-B13F-67CB-ECE6-56BBD0D4F69C}"/>
              </a:ext>
            </a:extLst>
          </p:cNvPr>
          <p:cNvSpPr/>
          <p:nvPr/>
        </p:nvSpPr>
        <p:spPr>
          <a:xfrm>
            <a:off x="1197233" y="2799275"/>
            <a:ext cx="1734929" cy="498693"/>
          </a:xfrm>
          <a:prstGeom prst="ellipse">
            <a:avLst/>
          </a:prstGeom>
          <a:noFill/>
          <a:ln>
            <a:solidFill>
              <a:srgbClr val="194A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a:solidFill>
                  <a:srgbClr val="194A80"/>
                </a:solidFill>
                <a:latin typeface="Noto Sans" panose="020B0502040504020204" pitchFamily="34" charset="0"/>
                <a:ea typeface="Noto Sans" panose="020B0502040504020204" pitchFamily="34" charset="0"/>
                <a:cs typeface="Noto Sans" panose="020B0502040504020204" pitchFamily="34" charset="0"/>
              </a:rPr>
              <a:t>20LO</a:t>
            </a:r>
          </a:p>
          <a:p>
            <a:pPr algn="ctr"/>
            <a:endParaRPr lang="nl-NL" sz="1100">
              <a:solidFill>
                <a:srgbClr val="194A80"/>
              </a:solidFill>
              <a:latin typeface="Noto Sans" panose="020B0502040504020204" pitchFamily="34" charset="0"/>
              <a:ea typeface="Noto Sans" panose="020B0502040504020204" pitchFamily="34" charset="0"/>
              <a:cs typeface="Noto Sans" panose="020B0502040504020204" pitchFamily="34" charset="0"/>
            </a:endParaRPr>
          </a:p>
        </p:txBody>
      </p:sp>
      <p:sp>
        <p:nvSpPr>
          <p:cNvPr id="13" name="Ovaal 12">
            <a:extLst>
              <a:ext uri="{FF2B5EF4-FFF2-40B4-BE49-F238E27FC236}">
                <a16:creationId xmlns:a16="http://schemas.microsoft.com/office/drawing/2014/main" id="{3FBE4FCC-E024-054B-8DBC-DE3D8017C306}"/>
              </a:ext>
            </a:extLst>
          </p:cNvPr>
          <p:cNvSpPr/>
          <p:nvPr/>
        </p:nvSpPr>
        <p:spPr>
          <a:xfrm>
            <a:off x="3148021" y="2803478"/>
            <a:ext cx="1734929" cy="498693"/>
          </a:xfrm>
          <a:prstGeom prst="ellipse">
            <a:avLst/>
          </a:prstGeom>
          <a:noFill/>
          <a:ln>
            <a:solidFill>
              <a:srgbClr val="194A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a:solidFill>
                  <a:srgbClr val="194A80"/>
                </a:solidFill>
                <a:latin typeface="Noto Sans" panose="020B0502040504020204" pitchFamily="34" charset="0"/>
                <a:ea typeface="Noto Sans" panose="020B0502040504020204" pitchFamily="34" charset="0"/>
                <a:cs typeface="Noto Sans" panose="020B0502040504020204" pitchFamily="34" charset="0"/>
              </a:rPr>
              <a:t>02EB</a:t>
            </a:r>
          </a:p>
          <a:p>
            <a:pPr algn="ctr"/>
            <a:endParaRPr lang="nl-NL" sz="1100">
              <a:solidFill>
                <a:srgbClr val="194A80"/>
              </a:solidFill>
              <a:latin typeface="Noto Sans" panose="020B0502040504020204" pitchFamily="34" charset="0"/>
              <a:ea typeface="Noto Sans" panose="020B0502040504020204" pitchFamily="34" charset="0"/>
              <a:cs typeface="Noto Sans" panose="020B0502040504020204" pitchFamily="34" charset="0"/>
            </a:endParaRPr>
          </a:p>
        </p:txBody>
      </p:sp>
      <p:pic>
        <p:nvPicPr>
          <p:cNvPr id="14" name="Picture 2" descr="CS Vincent van Gogh - Leden bedrijvengids">
            <a:extLst>
              <a:ext uri="{FF2B5EF4-FFF2-40B4-BE49-F238E27FC236}">
                <a16:creationId xmlns:a16="http://schemas.microsoft.com/office/drawing/2014/main" id="{5BC62F3A-F210-6D97-8824-2C4B22DE6BD9}"/>
              </a:ext>
            </a:extLst>
          </p:cNvPr>
          <p:cNvPicPr>
            <a:picLocks noChangeAspect="1" noChangeArrowheads="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b="43068"/>
          <a:stretch/>
        </p:blipFill>
        <p:spPr bwMode="auto">
          <a:xfrm>
            <a:off x="3352848" y="2947192"/>
            <a:ext cx="523112" cy="297816"/>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4" descr="Dr. Nassau College - Posts | Facebook">
            <a:extLst>
              <a:ext uri="{FF2B5EF4-FFF2-40B4-BE49-F238E27FC236}">
                <a16:creationId xmlns:a16="http://schemas.microsoft.com/office/drawing/2014/main" id="{24BE75F6-9CFD-B7CD-0DB9-7C0BD5D6FDBE}"/>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272683" y="2952684"/>
            <a:ext cx="264268" cy="217382"/>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4" descr="Dr. Nassau College - Posts | Facebook">
            <a:extLst>
              <a:ext uri="{FF2B5EF4-FFF2-40B4-BE49-F238E27FC236}">
                <a16:creationId xmlns:a16="http://schemas.microsoft.com/office/drawing/2014/main" id="{80F45DFD-FC8D-EDFE-2A72-28DA971AA431}"/>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539551" y="3004351"/>
            <a:ext cx="264268" cy="217382"/>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4" descr="Dr. Nassau College - Posts | Facebook">
            <a:extLst>
              <a:ext uri="{FF2B5EF4-FFF2-40B4-BE49-F238E27FC236}">
                <a16:creationId xmlns:a16="http://schemas.microsoft.com/office/drawing/2014/main" id="{6DB6463E-4B59-E412-3060-905289626775}"/>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806419" y="3039317"/>
            <a:ext cx="264268" cy="217382"/>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4" descr="Dr. Nassau College - Posts | Facebook">
            <a:extLst>
              <a:ext uri="{FF2B5EF4-FFF2-40B4-BE49-F238E27FC236}">
                <a16:creationId xmlns:a16="http://schemas.microsoft.com/office/drawing/2014/main" id="{E3BF9B1A-B3F6-52D7-539F-9C7DAEED0E93}"/>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073287" y="3041757"/>
            <a:ext cx="264268" cy="217382"/>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4" descr="Dr. Nassau College - Posts | Facebook">
            <a:extLst>
              <a:ext uri="{FF2B5EF4-FFF2-40B4-BE49-F238E27FC236}">
                <a16:creationId xmlns:a16="http://schemas.microsoft.com/office/drawing/2014/main" id="{A131C7BE-5C3A-E016-C663-54D308137031}"/>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340155" y="3000382"/>
            <a:ext cx="264268" cy="217382"/>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4" descr="Dr. Nassau College - Posts | Facebook">
            <a:extLst>
              <a:ext uri="{FF2B5EF4-FFF2-40B4-BE49-F238E27FC236}">
                <a16:creationId xmlns:a16="http://schemas.microsoft.com/office/drawing/2014/main" id="{1836A1A0-578A-0811-F01C-74BF1E771B5D}"/>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607024" y="2952684"/>
            <a:ext cx="264268" cy="217382"/>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2" descr="CS Vincent van Gogh - Leden bedrijvengids">
            <a:extLst>
              <a:ext uri="{FF2B5EF4-FFF2-40B4-BE49-F238E27FC236}">
                <a16:creationId xmlns:a16="http://schemas.microsoft.com/office/drawing/2014/main" id="{970B7752-EA36-1DE1-390B-07645A59C7ED}"/>
              </a:ext>
            </a:extLst>
          </p:cNvPr>
          <p:cNvPicPr>
            <a:picLocks noChangeAspect="1" noChangeArrowheads="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b="43068"/>
          <a:stretch/>
        </p:blipFill>
        <p:spPr bwMode="auto">
          <a:xfrm>
            <a:off x="3773753" y="2995071"/>
            <a:ext cx="523112" cy="297816"/>
          </a:xfrm>
          <a:prstGeom prst="rect">
            <a:avLst/>
          </a:prstGeom>
          <a:noFill/>
          <a:extLst>
            <a:ext uri="{909E8E84-426E-40DD-AFC4-6F175D3DCCD1}">
              <a14:hiddenFill xmlns:a14="http://schemas.microsoft.com/office/drawing/2010/main">
                <a:solidFill>
                  <a:srgbClr val="FFFFFF"/>
                </a:solidFill>
              </a14:hiddenFill>
            </a:ext>
          </a:extLst>
        </p:spPr>
      </p:pic>
      <p:pic>
        <p:nvPicPr>
          <p:cNvPr id="32" name="Picture 2" descr="CS Vincent van Gogh - Leden bedrijvengids">
            <a:extLst>
              <a:ext uri="{FF2B5EF4-FFF2-40B4-BE49-F238E27FC236}">
                <a16:creationId xmlns:a16="http://schemas.microsoft.com/office/drawing/2014/main" id="{5B243E7D-E746-3B2C-B61F-DD0EDDEFC36E}"/>
              </a:ext>
            </a:extLst>
          </p:cNvPr>
          <p:cNvPicPr>
            <a:picLocks noChangeAspect="1" noChangeArrowheads="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b="43068"/>
          <a:stretch/>
        </p:blipFill>
        <p:spPr bwMode="auto">
          <a:xfrm>
            <a:off x="4166644" y="2943411"/>
            <a:ext cx="523112" cy="297816"/>
          </a:xfrm>
          <a:prstGeom prst="rect">
            <a:avLst/>
          </a:prstGeom>
          <a:noFill/>
          <a:extLst>
            <a:ext uri="{909E8E84-426E-40DD-AFC4-6F175D3DCCD1}">
              <a14:hiddenFill xmlns:a14="http://schemas.microsoft.com/office/drawing/2010/main">
                <a:solidFill>
                  <a:srgbClr val="FFFFFF"/>
                </a:solidFill>
              </a14:hiddenFill>
            </a:ext>
          </a:extLst>
        </p:spPr>
      </p:pic>
      <p:sp>
        <p:nvSpPr>
          <p:cNvPr id="50" name="Ovaal 49">
            <a:extLst>
              <a:ext uri="{FF2B5EF4-FFF2-40B4-BE49-F238E27FC236}">
                <a16:creationId xmlns:a16="http://schemas.microsoft.com/office/drawing/2014/main" id="{E7DCACC5-6CC0-1E05-7651-1121B826A733}"/>
              </a:ext>
            </a:extLst>
          </p:cNvPr>
          <p:cNvSpPr/>
          <p:nvPr/>
        </p:nvSpPr>
        <p:spPr>
          <a:xfrm>
            <a:off x="2588207" y="2852641"/>
            <a:ext cx="1270069" cy="450532"/>
          </a:xfrm>
          <a:prstGeom prst="ellipse">
            <a:avLst/>
          </a:prstGeom>
          <a:noFill/>
          <a:ln>
            <a:solidFill>
              <a:srgbClr val="7030A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rgbClr val="7030A0"/>
              </a:solidFill>
            </a:endParaRPr>
          </a:p>
        </p:txBody>
      </p:sp>
      <p:cxnSp>
        <p:nvCxnSpPr>
          <p:cNvPr id="52" name="Gebogen verbindingslijn 51">
            <a:extLst>
              <a:ext uri="{FF2B5EF4-FFF2-40B4-BE49-F238E27FC236}">
                <a16:creationId xmlns:a16="http://schemas.microsoft.com/office/drawing/2014/main" id="{49C95A1C-D8EC-3325-56F8-23C4AAB73013}"/>
              </a:ext>
            </a:extLst>
          </p:cNvPr>
          <p:cNvCxnSpPr>
            <a:cxnSpLocks/>
            <a:stCxn id="50" idx="4"/>
            <a:endCxn id="55" idx="1"/>
          </p:cNvCxnSpPr>
          <p:nvPr/>
        </p:nvCxnSpPr>
        <p:spPr>
          <a:xfrm rot="16200000" flipH="1">
            <a:off x="3160058" y="3366357"/>
            <a:ext cx="277427" cy="151058"/>
          </a:xfrm>
          <a:prstGeom prst="bentConnector2">
            <a:avLst/>
          </a:prstGeom>
          <a:ln>
            <a:solidFill>
              <a:srgbClr val="7030A0"/>
            </a:solidFill>
            <a:tailEnd type="triangle"/>
          </a:ln>
        </p:spPr>
        <p:style>
          <a:lnRef idx="1">
            <a:schemeClr val="accent1"/>
          </a:lnRef>
          <a:fillRef idx="0">
            <a:schemeClr val="accent1"/>
          </a:fillRef>
          <a:effectRef idx="0">
            <a:schemeClr val="accent1"/>
          </a:effectRef>
          <a:fontRef idx="minor">
            <a:schemeClr val="tx1"/>
          </a:fontRef>
        </p:style>
      </p:cxnSp>
      <p:sp>
        <p:nvSpPr>
          <p:cNvPr id="55" name="Tekstvak 54">
            <a:extLst>
              <a:ext uri="{FF2B5EF4-FFF2-40B4-BE49-F238E27FC236}">
                <a16:creationId xmlns:a16="http://schemas.microsoft.com/office/drawing/2014/main" id="{A1760957-8D27-3881-D7E2-F0C2B72CA38A}"/>
              </a:ext>
            </a:extLst>
          </p:cNvPr>
          <p:cNvSpPr txBox="1"/>
          <p:nvPr/>
        </p:nvSpPr>
        <p:spPr>
          <a:xfrm>
            <a:off x="3374300" y="3457489"/>
            <a:ext cx="2775119" cy="246221"/>
          </a:xfrm>
          <a:prstGeom prst="rect">
            <a:avLst/>
          </a:prstGeom>
          <a:noFill/>
        </p:spPr>
        <p:txBody>
          <a:bodyPr wrap="none" rtlCol="0">
            <a:spAutoFit/>
          </a:bodyPr>
          <a:lstStyle/>
          <a:p>
            <a:r>
              <a:rPr lang="nl-NL" sz="1000" dirty="0">
                <a:latin typeface="Noto Sans" panose="020B0502040504020204" pitchFamily="34" charset="0"/>
                <a:ea typeface="Noto Sans" panose="020B0502040504020204" pitchFamily="34" charset="0"/>
                <a:cs typeface="Noto Sans" panose="020B0502040504020204" pitchFamily="34" charset="0"/>
              </a:rPr>
              <a:t>Volta wordt behandeld als ware één locatie</a:t>
            </a:r>
          </a:p>
        </p:txBody>
      </p:sp>
      <p:sp>
        <p:nvSpPr>
          <p:cNvPr id="20" name="Rechthoek 19">
            <a:extLst>
              <a:ext uri="{FF2B5EF4-FFF2-40B4-BE49-F238E27FC236}">
                <a16:creationId xmlns:a16="http://schemas.microsoft.com/office/drawing/2014/main" id="{CB211758-BBAC-B123-F479-E04E1D393D89}"/>
              </a:ext>
            </a:extLst>
          </p:cNvPr>
          <p:cNvSpPr/>
          <p:nvPr/>
        </p:nvSpPr>
        <p:spPr>
          <a:xfrm>
            <a:off x="9571465" y="2226544"/>
            <a:ext cx="1918855" cy="407971"/>
          </a:xfrm>
          <a:prstGeom prst="rect">
            <a:avLst/>
          </a:prstGeom>
          <a:solidFill>
            <a:srgbClr val="194A80"/>
          </a:solidFill>
          <a:ln>
            <a:solidFill>
              <a:srgbClr val="194A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a:latin typeface="Noto Sans" panose="020B0502040504020204" pitchFamily="34" charset="0"/>
                <a:ea typeface="Noto Sans" panose="020B0502040504020204" pitchFamily="34" charset="0"/>
                <a:cs typeface="Noto Sans" panose="020B0502040504020204" pitchFamily="34" charset="0"/>
              </a:rPr>
              <a:t>bestuur (identiteit)</a:t>
            </a:r>
          </a:p>
        </p:txBody>
      </p:sp>
      <p:cxnSp>
        <p:nvCxnSpPr>
          <p:cNvPr id="18" name="Kromme verbindingslijn 17">
            <a:extLst>
              <a:ext uri="{FF2B5EF4-FFF2-40B4-BE49-F238E27FC236}">
                <a16:creationId xmlns:a16="http://schemas.microsoft.com/office/drawing/2014/main" id="{22F122C8-43B2-7704-3F41-40FACE046AF1}"/>
              </a:ext>
            </a:extLst>
          </p:cNvPr>
          <p:cNvCxnSpPr>
            <a:cxnSpLocks/>
          </p:cNvCxnSpPr>
          <p:nvPr/>
        </p:nvCxnSpPr>
        <p:spPr>
          <a:xfrm rot="10800000" flipV="1">
            <a:off x="6902358" y="2447993"/>
            <a:ext cx="12700" cy="691646"/>
          </a:xfrm>
          <a:prstGeom prst="curvedConnector3">
            <a:avLst>
              <a:gd name="adj1" fmla="val 1800000"/>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3" name="Tekstvak 32">
            <a:extLst>
              <a:ext uri="{FF2B5EF4-FFF2-40B4-BE49-F238E27FC236}">
                <a16:creationId xmlns:a16="http://schemas.microsoft.com/office/drawing/2014/main" id="{B491777B-3E52-EEA0-A545-202101BA7A00}"/>
              </a:ext>
            </a:extLst>
          </p:cNvPr>
          <p:cNvSpPr txBox="1"/>
          <p:nvPr/>
        </p:nvSpPr>
        <p:spPr>
          <a:xfrm>
            <a:off x="5249250" y="2241036"/>
            <a:ext cx="1498622" cy="1015663"/>
          </a:xfrm>
          <a:prstGeom prst="rect">
            <a:avLst/>
          </a:prstGeom>
          <a:noFill/>
        </p:spPr>
        <p:txBody>
          <a:bodyPr wrap="square" rtlCol="0">
            <a:spAutoFit/>
          </a:bodyPr>
          <a:lstStyle/>
          <a:p>
            <a:pPr algn="ctr"/>
            <a:r>
              <a:rPr lang="nl-NL" sz="1200" dirty="0">
                <a:latin typeface="Noto Sans" panose="020B0502040504020204" pitchFamily="34" charset="0"/>
                <a:ea typeface="Noto Sans" panose="020B0502040504020204" pitchFamily="34" charset="0"/>
                <a:cs typeface="Noto Sans" panose="020B0502040504020204" pitchFamily="34" charset="0"/>
              </a:rPr>
              <a:t>personele</a:t>
            </a:r>
          </a:p>
          <a:p>
            <a:pPr algn="ctr"/>
            <a:r>
              <a:rPr lang="nl-NL" sz="1200" dirty="0">
                <a:latin typeface="Noto Sans" panose="020B0502040504020204" pitchFamily="34" charset="0"/>
                <a:ea typeface="Noto Sans" panose="020B0502040504020204" pitchFamily="34" charset="0"/>
                <a:cs typeface="Noto Sans" panose="020B0502040504020204" pitchFamily="34" charset="0"/>
              </a:rPr>
              <a:t>overlap </a:t>
            </a:r>
            <a:r>
              <a:rPr lang="nl-NL" sz="1200" dirty="0" err="1">
                <a:latin typeface="Noto Sans" panose="020B0502040504020204" pitchFamily="34" charset="0"/>
                <a:ea typeface="Noto Sans" panose="020B0502040504020204" pitchFamily="34" charset="0"/>
                <a:cs typeface="Noto Sans" panose="020B0502040504020204" pitchFamily="34" charset="0"/>
              </a:rPr>
              <a:t>dr</a:t>
            </a:r>
            <a:r>
              <a:rPr lang="nl-NL" sz="1200" dirty="0">
                <a:latin typeface="Noto Sans" panose="020B0502040504020204" pitchFamily="34" charset="0"/>
                <a:ea typeface="Noto Sans" panose="020B0502040504020204" pitchFamily="34" charset="0"/>
                <a:cs typeface="Noto Sans" panose="020B0502040504020204" pitchFamily="34" charset="0"/>
              </a:rPr>
              <a:t>/</a:t>
            </a:r>
            <a:r>
              <a:rPr lang="nl-NL" sz="1200" dirty="0" err="1">
                <a:latin typeface="Noto Sans" panose="020B0502040504020204" pitchFamily="34" charset="0"/>
                <a:ea typeface="Noto Sans" panose="020B0502040504020204" pitchFamily="34" charset="0"/>
                <a:cs typeface="Noto Sans" panose="020B0502040504020204" pitchFamily="34" charset="0"/>
              </a:rPr>
              <a:t>mr</a:t>
            </a:r>
            <a:r>
              <a:rPr lang="nl-NL" sz="1200" dirty="0">
                <a:latin typeface="Noto Sans" panose="020B0502040504020204" pitchFamily="34" charset="0"/>
                <a:ea typeface="Noto Sans" panose="020B0502040504020204" pitchFamily="34" charset="0"/>
                <a:cs typeface="Noto Sans" panose="020B0502040504020204" pitchFamily="34" charset="0"/>
              </a:rPr>
              <a:t> geborgd; verkiezing door achterban</a:t>
            </a:r>
          </a:p>
        </p:txBody>
      </p:sp>
      <p:sp>
        <p:nvSpPr>
          <p:cNvPr id="36" name="Rectangle 2">
            <a:extLst>
              <a:ext uri="{FF2B5EF4-FFF2-40B4-BE49-F238E27FC236}">
                <a16:creationId xmlns:a16="http://schemas.microsoft.com/office/drawing/2014/main" id="{497246A0-9324-A0AE-AA95-A44DF1302E18}"/>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nl-NL"/>
          </a:p>
        </p:txBody>
      </p:sp>
      <p:pic>
        <p:nvPicPr>
          <p:cNvPr id="1025" name="Afbeelding 2" descr="Afbeelding met Graphics, logo, Lettertype, grafische vormgeving&#10;&#10;Automatisch gegenereerde beschrijving">
            <a:extLst>
              <a:ext uri="{FF2B5EF4-FFF2-40B4-BE49-F238E27FC236}">
                <a16:creationId xmlns:a16="http://schemas.microsoft.com/office/drawing/2014/main" id="{B4752F77-D356-A7CE-F4B6-362E0273B02E}"/>
              </a:ext>
            </a:extLst>
          </p:cNvPr>
          <p:cNvPicPr>
            <a:picLocks noChangeAspect="1" noChangeArrowheads="1"/>
          </p:cNvPicPr>
          <p:nvPr/>
        </p:nvPicPr>
        <p:blipFill rotWithShape="1">
          <a:blip r:embed="rId4" r:link="rId5">
            <a:extLst>
              <a:ext uri="{28A0092B-C50C-407E-A947-70E740481C1C}">
                <a14:useLocalDpi xmlns:a14="http://schemas.microsoft.com/office/drawing/2010/main" val="0"/>
              </a:ext>
            </a:extLst>
          </a:blip>
          <a:srcRect l="13938" t="7870" r="10815" b="995"/>
          <a:stretch>
            <a:fillRect/>
          </a:stretch>
        </p:blipFill>
        <p:spPr bwMode="auto">
          <a:xfrm>
            <a:off x="2592088" y="1915685"/>
            <a:ext cx="993875" cy="775459"/>
          </a:xfrm>
          <a:prstGeom prst="rect">
            <a:avLst/>
          </a:prstGeom>
          <a:noFill/>
          <a:extLst>
            <a:ext uri="{909E8E84-426E-40DD-AFC4-6F175D3DCCD1}">
              <a14:hiddenFill xmlns:a14="http://schemas.microsoft.com/office/drawing/2010/main">
                <a:solidFill>
                  <a:srgbClr val="FFFFFF"/>
                </a:solidFill>
              </a14:hiddenFill>
            </a:ext>
          </a:extLst>
        </p:spPr>
      </p:pic>
      <p:sp>
        <p:nvSpPr>
          <p:cNvPr id="58" name="Rechthoek 57">
            <a:extLst>
              <a:ext uri="{FF2B5EF4-FFF2-40B4-BE49-F238E27FC236}">
                <a16:creationId xmlns:a16="http://schemas.microsoft.com/office/drawing/2014/main" id="{3863198E-EDA6-7AA5-3126-14B36B1E5A96}"/>
              </a:ext>
            </a:extLst>
          </p:cNvPr>
          <p:cNvSpPr/>
          <p:nvPr/>
        </p:nvSpPr>
        <p:spPr>
          <a:xfrm>
            <a:off x="9571466" y="2958268"/>
            <a:ext cx="1918855" cy="407971"/>
          </a:xfrm>
          <a:prstGeom prst="rect">
            <a:avLst/>
          </a:prstGeom>
          <a:solidFill>
            <a:srgbClr val="194A80"/>
          </a:solidFill>
          <a:ln>
            <a:solidFill>
              <a:srgbClr val="194A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a:latin typeface="Noto Sans" panose="020B0502040504020204" pitchFamily="34" charset="0"/>
                <a:ea typeface="Noto Sans" panose="020B0502040504020204" pitchFamily="34" charset="0"/>
                <a:cs typeface="Noto Sans" panose="020B0502040504020204" pitchFamily="34" charset="0"/>
              </a:rPr>
              <a:t>directeur</a:t>
            </a:r>
          </a:p>
        </p:txBody>
      </p:sp>
      <p:cxnSp>
        <p:nvCxnSpPr>
          <p:cNvPr id="59" name="Rechte verbindingslijn met pijl 58">
            <a:extLst>
              <a:ext uri="{FF2B5EF4-FFF2-40B4-BE49-F238E27FC236}">
                <a16:creationId xmlns:a16="http://schemas.microsoft.com/office/drawing/2014/main" id="{F06F5422-60BD-B676-F014-2DE1D700D5CC}"/>
              </a:ext>
            </a:extLst>
          </p:cNvPr>
          <p:cNvCxnSpPr>
            <a:cxnSpLocks/>
          </p:cNvCxnSpPr>
          <p:nvPr/>
        </p:nvCxnSpPr>
        <p:spPr>
          <a:xfrm>
            <a:off x="8493791" y="3157102"/>
            <a:ext cx="902835" cy="0"/>
          </a:xfrm>
          <a:prstGeom prst="straightConnector1">
            <a:avLst/>
          </a:prstGeom>
          <a:ln w="19050">
            <a:solidFill>
              <a:srgbClr val="D8117E"/>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60" name="Rechthoek 59">
            <a:extLst>
              <a:ext uri="{FF2B5EF4-FFF2-40B4-BE49-F238E27FC236}">
                <a16:creationId xmlns:a16="http://schemas.microsoft.com/office/drawing/2014/main" id="{AA8330BB-407F-0663-AA1A-3095A0A6D4F2}"/>
              </a:ext>
            </a:extLst>
          </p:cNvPr>
          <p:cNvSpPr/>
          <p:nvPr/>
        </p:nvSpPr>
        <p:spPr>
          <a:xfrm>
            <a:off x="9571466" y="1565493"/>
            <a:ext cx="1918855" cy="407971"/>
          </a:xfrm>
          <a:prstGeom prst="rect">
            <a:avLst/>
          </a:prstGeom>
          <a:solidFill>
            <a:srgbClr val="194A80"/>
          </a:solidFill>
          <a:ln>
            <a:solidFill>
              <a:srgbClr val="194A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a:latin typeface="Noto Sans" panose="020B0502040504020204" pitchFamily="34" charset="0"/>
                <a:ea typeface="Noto Sans" panose="020B0502040504020204" pitchFamily="34" charset="0"/>
                <a:cs typeface="Noto Sans" panose="020B0502040504020204" pitchFamily="34" charset="0"/>
              </a:rPr>
              <a:t>bestuur</a:t>
            </a:r>
          </a:p>
        </p:txBody>
      </p:sp>
      <p:cxnSp>
        <p:nvCxnSpPr>
          <p:cNvPr id="61" name="Rechte verbindingslijn met pijl 60">
            <a:extLst>
              <a:ext uri="{FF2B5EF4-FFF2-40B4-BE49-F238E27FC236}">
                <a16:creationId xmlns:a16="http://schemas.microsoft.com/office/drawing/2014/main" id="{44D3A7ED-C37C-FFD4-85C9-B58F042AEB41}"/>
              </a:ext>
            </a:extLst>
          </p:cNvPr>
          <p:cNvCxnSpPr>
            <a:cxnSpLocks/>
          </p:cNvCxnSpPr>
          <p:nvPr/>
        </p:nvCxnSpPr>
        <p:spPr>
          <a:xfrm flipV="1">
            <a:off x="8493791" y="1769348"/>
            <a:ext cx="902835" cy="1"/>
          </a:xfrm>
          <a:prstGeom prst="straightConnector1">
            <a:avLst/>
          </a:prstGeom>
          <a:ln w="19050">
            <a:solidFill>
              <a:srgbClr val="D8117E"/>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62" name="Rechthoek 61">
            <a:extLst>
              <a:ext uri="{FF2B5EF4-FFF2-40B4-BE49-F238E27FC236}">
                <a16:creationId xmlns:a16="http://schemas.microsoft.com/office/drawing/2014/main" id="{6C40D668-77CA-1F37-B529-83A233E18D6C}"/>
              </a:ext>
            </a:extLst>
          </p:cNvPr>
          <p:cNvSpPr/>
          <p:nvPr/>
        </p:nvSpPr>
        <p:spPr>
          <a:xfrm>
            <a:off x="6920005" y="2226544"/>
            <a:ext cx="1401654" cy="407971"/>
          </a:xfrm>
          <a:prstGeom prst="rect">
            <a:avLst/>
          </a:prstGeom>
          <a:noFill/>
          <a:ln w="19050">
            <a:solidFill>
              <a:srgbClr val="194A8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rPr>
              <a:t>2x </a:t>
            </a:r>
            <a:r>
              <a:rPr lang="nl-NL" sz="1100" dirty="0" err="1">
                <a:solidFill>
                  <a:schemeClr val="tx1"/>
                </a:solidFill>
                <a:latin typeface="Noto Sans" panose="020B0502040504020204" pitchFamily="34" charset="0"/>
                <a:ea typeface="Noto Sans" panose="020B0502040504020204" pitchFamily="34" charset="0"/>
                <a:cs typeface="Noto Sans" panose="020B0502040504020204" pitchFamily="34" charset="0"/>
              </a:rPr>
              <a:t>mr</a:t>
            </a:r>
            <a:endPar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endParaRPr>
          </a:p>
        </p:txBody>
      </p:sp>
      <p:sp>
        <p:nvSpPr>
          <p:cNvPr id="63" name="Rechthoek 62">
            <a:extLst>
              <a:ext uri="{FF2B5EF4-FFF2-40B4-BE49-F238E27FC236}">
                <a16:creationId xmlns:a16="http://schemas.microsoft.com/office/drawing/2014/main" id="{2A713A91-F9AB-B787-7C1A-3DFF9A42A49E}"/>
              </a:ext>
            </a:extLst>
          </p:cNvPr>
          <p:cNvSpPr/>
          <p:nvPr/>
        </p:nvSpPr>
        <p:spPr>
          <a:xfrm>
            <a:off x="6930269" y="2979310"/>
            <a:ext cx="622545" cy="407059"/>
          </a:xfrm>
          <a:prstGeom prst="rect">
            <a:avLst/>
          </a:prstGeom>
          <a:noFill/>
          <a:ln w="19050">
            <a:solidFill>
              <a:srgbClr val="7F7F7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rPr>
              <a:t>8x </a:t>
            </a:r>
            <a:r>
              <a:rPr lang="nl-NL" sz="1100" dirty="0" err="1">
                <a:solidFill>
                  <a:schemeClr val="tx1"/>
                </a:solidFill>
                <a:latin typeface="Noto Sans" panose="020B0502040504020204" pitchFamily="34" charset="0"/>
                <a:ea typeface="Noto Sans" panose="020B0502040504020204" pitchFamily="34" charset="0"/>
                <a:cs typeface="Noto Sans" panose="020B0502040504020204" pitchFamily="34" charset="0"/>
              </a:rPr>
              <a:t>dr</a:t>
            </a:r>
            <a:endPar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endParaRPr>
          </a:p>
        </p:txBody>
      </p:sp>
      <p:sp>
        <p:nvSpPr>
          <p:cNvPr id="1024" name="Rechthoek 1023">
            <a:extLst>
              <a:ext uri="{FF2B5EF4-FFF2-40B4-BE49-F238E27FC236}">
                <a16:creationId xmlns:a16="http://schemas.microsoft.com/office/drawing/2014/main" id="{6309C3E9-89FA-D993-204A-40E62CD7BF38}"/>
              </a:ext>
            </a:extLst>
          </p:cNvPr>
          <p:cNvSpPr/>
          <p:nvPr/>
        </p:nvSpPr>
        <p:spPr>
          <a:xfrm>
            <a:off x="6920005" y="1565493"/>
            <a:ext cx="1401654" cy="407971"/>
          </a:xfrm>
          <a:prstGeom prst="rect">
            <a:avLst/>
          </a:prstGeom>
          <a:noFill/>
          <a:ln w="19050">
            <a:solidFill>
              <a:srgbClr val="7030A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err="1">
                <a:solidFill>
                  <a:schemeClr val="tx1"/>
                </a:solidFill>
                <a:latin typeface="Noto Sans" panose="020B0502040504020204" pitchFamily="34" charset="0"/>
                <a:ea typeface="Noto Sans" panose="020B0502040504020204" pitchFamily="34" charset="0"/>
                <a:cs typeface="Noto Sans" panose="020B0502040504020204" pitchFamily="34" charset="0"/>
              </a:rPr>
              <a:t>gmr</a:t>
            </a:r>
            <a:endPar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endParaRPr>
          </a:p>
        </p:txBody>
      </p:sp>
      <p:sp>
        <p:nvSpPr>
          <p:cNvPr id="1027" name="Tijdelijke aanduiding voor inhoud 2">
            <a:extLst>
              <a:ext uri="{FF2B5EF4-FFF2-40B4-BE49-F238E27FC236}">
                <a16:creationId xmlns:a16="http://schemas.microsoft.com/office/drawing/2014/main" id="{596B66A7-84EA-BDAF-63CD-C916C641005B}"/>
              </a:ext>
            </a:extLst>
          </p:cNvPr>
          <p:cNvSpPr>
            <a:spLocks noGrp="1"/>
          </p:cNvSpPr>
          <p:nvPr>
            <p:ph idx="1"/>
          </p:nvPr>
        </p:nvSpPr>
        <p:spPr>
          <a:xfrm>
            <a:off x="838200" y="3891613"/>
            <a:ext cx="9926244" cy="1411625"/>
          </a:xfrm>
          <a:ln>
            <a:noFill/>
          </a:ln>
        </p:spPr>
        <p:txBody>
          <a:bodyPr vert="horz" lIns="91440" tIns="45720" rIns="91440" bIns="45720" rtlCol="0" anchor="t">
            <a:noAutofit/>
          </a:bodyPr>
          <a:lstStyle/>
          <a:p>
            <a:pPr marL="377825" indent="-285750">
              <a:lnSpc>
                <a:spcPct val="114000"/>
              </a:lnSpc>
              <a:spcBef>
                <a:spcPts val="600"/>
              </a:spcBef>
            </a:pPr>
            <a:r>
              <a:rPr lang="nl-NL" sz="1200" dirty="0">
                <a:latin typeface="Noto Sans"/>
                <a:ea typeface="Noto Sans"/>
                <a:cs typeface="Noto Sans"/>
              </a:rPr>
              <a:t>De </a:t>
            </a:r>
            <a:r>
              <a:rPr lang="nl-NL" sz="1200" dirty="0" err="1">
                <a:latin typeface="Noto Sans"/>
                <a:ea typeface="Noto Sans"/>
                <a:cs typeface="Noto Sans"/>
              </a:rPr>
              <a:t>mr’en</a:t>
            </a:r>
            <a:r>
              <a:rPr lang="nl-NL" sz="1200" dirty="0">
                <a:latin typeface="Noto Sans"/>
                <a:ea typeface="Noto Sans"/>
                <a:cs typeface="Noto Sans"/>
              </a:rPr>
              <a:t> bestaan uit 4 personen per locatie (twee personeelsleden, één ouder en één leerling), uitgezonderd de twee Volta-</a:t>
            </a:r>
            <a:r>
              <a:rPr lang="nl-NL" sz="1200" dirty="0" err="1">
                <a:latin typeface="Noto Sans"/>
                <a:ea typeface="Noto Sans"/>
                <a:cs typeface="Noto Sans"/>
              </a:rPr>
              <a:t>subBRIN’s</a:t>
            </a:r>
            <a:r>
              <a:rPr lang="nl-NL" sz="1200" dirty="0">
                <a:latin typeface="Noto Sans"/>
                <a:ea typeface="Noto Sans"/>
                <a:cs typeface="Noto Sans"/>
              </a:rPr>
              <a:t>. Dit resulteert in een </a:t>
            </a:r>
            <a:r>
              <a:rPr lang="nl-NL" sz="1200" dirty="0" err="1">
                <a:latin typeface="Noto Sans"/>
                <a:ea typeface="Noto Sans"/>
                <a:cs typeface="Noto Sans"/>
              </a:rPr>
              <a:t>mr</a:t>
            </a:r>
            <a:r>
              <a:rPr lang="nl-NL" sz="1200" dirty="0">
                <a:latin typeface="Noto Sans"/>
                <a:ea typeface="Noto Sans"/>
                <a:cs typeface="Noto Sans"/>
              </a:rPr>
              <a:t> van 20 leden aan de zijde van Nassau en een van 8 leden bij Vincent. De leden van de </a:t>
            </a:r>
            <a:r>
              <a:rPr lang="nl-NL" sz="1200" dirty="0" err="1">
                <a:latin typeface="Noto Sans"/>
                <a:ea typeface="Noto Sans"/>
                <a:cs typeface="Noto Sans"/>
              </a:rPr>
              <a:t>mr</a:t>
            </a:r>
            <a:r>
              <a:rPr lang="nl-NL" sz="1200" dirty="0">
                <a:latin typeface="Noto Sans"/>
                <a:ea typeface="Noto Sans"/>
                <a:cs typeface="Noto Sans"/>
              </a:rPr>
              <a:t> maken altijd deel uit van de </a:t>
            </a:r>
            <a:r>
              <a:rPr lang="nl-NL" sz="1200" dirty="0" err="1">
                <a:latin typeface="Noto Sans"/>
                <a:ea typeface="Noto Sans"/>
                <a:cs typeface="Noto Sans"/>
              </a:rPr>
              <a:t>dr</a:t>
            </a:r>
            <a:r>
              <a:rPr lang="nl-NL" sz="1200" dirty="0">
                <a:latin typeface="Noto Sans"/>
                <a:ea typeface="Noto Sans"/>
                <a:cs typeface="Noto Sans"/>
              </a:rPr>
              <a:t> van hun locatie. De </a:t>
            </a:r>
            <a:r>
              <a:rPr lang="nl-NL" sz="1200" dirty="0" err="1">
                <a:latin typeface="Noto Sans"/>
                <a:ea typeface="Noto Sans"/>
                <a:cs typeface="Noto Sans"/>
              </a:rPr>
              <a:t>mr’en</a:t>
            </a:r>
            <a:r>
              <a:rPr lang="nl-NL" sz="1200" dirty="0">
                <a:latin typeface="Noto Sans"/>
                <a:ea typeface="Noto Sans"/>
                <a:cs typeface="Noto Sans"/>
              </a:rPr>
              <a:t> voeren – wanneer dat aan de orde is – het gesprek over identiteit (uitgezonderd de identiteit van Volta) en kiezen verder de leden van de </a:t>
            </a:r>
            <a:r>
              <a:rPr lang="nl-NL" sz="1200" dirty="0" err="1">
                <a:latin typeface="Noto Sans"/>
                <a:ea typeface="Noto Sans"/>
                <a:cs typeface="Noto Sans"/>
              </a:rPr>
              <a:t>gmr</a:t>
            </a:r>
            <a:r>
              <a:rPr lang="nl-NL" sz="1200" dirty="0">
                <a:latin typeface="Noto Sans"/>
                <a:ea typeface="Noto Sans"/>
                <a:cs typeface="Noto Sans"/>
              </a:rPr>
              <a:t> (zie daarover uitgebreider de volgende slide).</a:t>
            </a:r>
          </a:p>
          <a:p>
            <a:pPr marL="377825" indent="-285750">
              <a:lnSpc>
                <a:spcPct val="114000"/>
              </a:lnSpc>
              <a:spcBef>
                <a:spcPts val="600"/>
              </a:spcBef>
            </a:pPr>
            <a:r>
              <a:rPr lang="nl-NL" sz="1200" dirty="0" err="1">
                <a:latin typeface="Noto Sans" panose="020B0502040504020204" pitchFamily="34" charset="0"/>
                <a:ea typeface="Noto Sans" panose="020B0502040504020204" pitchFamily="34" charset="0"/>
                <a:cs typeface="Noto Sans" panose="020B0502040504020204" pitchFamily="34" charset="0"/>
              </a:rPr>
              <a:t>NassauVincent</a:t>
            </a:r>
            <a:r>
              <a:rPr lang="nl-NL" sz="1200" dirty="0">
                <a:latin typeface="Noto Sans" panose="020B0502040504020204" pitchFamily="34" charset="0"/>
                <a:ea typeface="Noto Sans" panose="020B0502040504020204" pitchFamily="34" charset="0"/>
                <a:cs typeface="Noto Sans" panose="020B0502040504020204" pitchFamily="34" charset="0"/>
              </a:rPr>
              <a:t> heeft een bedrijfsbureau dat zowel voor beide scholen en alle locaties werkt én dat aangestuurd wordt door een aparte directeur bedrijfsvoering. Daarop gelet wordt aparte medezeggenschap verbonden aan het bedrijfsbureau. De wet geeft hiervoor de mogelijkheid van de personeelsmedezeggenschapsraad (”</a:t>
            </a:r>
            <a:r>
              <a:rPr lang="nl-NL" sz="1200" b="1" dirty="0" err="1">
                <a:latin typeface="Noto Sans" panose="020B0502040504020204" pitchFamily="34" charset="0"/>
                <a:ea typeface="Noto Sans" panose="020B0502040504020204" pitchFamily="34" charset="0"/>
                <a:cs typeface="Noto Sans" panose="020B0502040504020204" pitchFamily="34" charset="0"/>
              </a:rPr>
              <a:t>mrp</a:t>
            </a:r>
            <a:r>
              <a:rPr lang="nl-NL" sz="1200" dirty="0">
                <a:latin typeface="Noto Sans" panose="020B0502040504020204" pitchFamily="34" charset="0"/>
                <a:ea typeface="Noto Sans" panose="020B0502040504020204" pitchFamily="34" charset="0"/>
                <a:cs typeface="Noto Sans" panose="020B0502040504020204" pitchFamily="34" charset="0"/>
              </a:rPr>
              <a:t>”). De </a:t>
            </a:r>
            <a:r>
              <a:rPr lang="nl-NL" sz="1200" dirty="0" err="1">
                <a:latin typeface="Noto Sans" panose="020B0502040504020204" pitchFamily="34" charset="0"/>
                <a:ea typeface="Noto Sans" panose="020B0502040504020204" pitchFamily="34" charset="0"/>
                <a:cs typeface="Noto Sans" panose="020B0502040504020204" pitchFamily="34" charset="0"/>
              </a:rPr>
              <a:t>mrp</a:t>
            </a:r>
            <a:r>
              <a:rPr lang="nl-NL" sz="1200" dirty="0">
                <a:latin typeface="Noto Sans" panose="020B0502040504020204" pitchFamily="34" charset="0"/>
                <a:ea typeface="Noto Sans" panose="020B0502040504020204" pitchFamily="34" charset="0"/>
                <a:cs typeface="Noto Sans" panose="020B0502040504020204" pitchFamily="34" charset="0"/>
              </a:rPr>
              <a:t> bestaat uit drie leden, gekozen door en uit het personeel werkzaam bij het dienstenbureau. De </a:t>
            </a:r>
            <a:r>
              <a:rPr lang="nl-NL" sz="1200" dirty="0" err="1">
                <a:latin typeface="Noto Sans" panose="020B0502040504020204" pitchFamily="34" charset="0"/>
                <a:ea typeface="Noto Sans" panose="020B0502040504020204" pitchFamily="34" charset="0"/>
                <a:cs typeface="Noto Sans" panose="020B0502040504020204" pitchFamily="34" charset="0"/>
              </a:rPr>
              <a:t>mrp</a:t>
            </a:r>
            <a:r>
              <a:rPr lang="nl-NL" sz="1200" dirty="0">
                <a:latin typeface="Noto Sans" panose="020B0502040504020204" pitchFamily="34" charset="0"/>
                <a:ea typeface="Noto Sans" panose="020B0502040504020204" pitchFamily="34" charset="0"/>
                <a:cs typeface="Noto Sans" panose="020B0502040504020204" pitchFamily="34" charset="0"/>
              </a:rPr>
              <a:t> vormt de gesprekspartner van de directeur bedrijfsvoering.</a:t>
            </a:r>
          </a:p>
          <a:p>
            <a:pPr marL="377825" indent="-285750">
              <a:lnSpc>
                <a:spcPct val="114000"/>
              </a:lnSpc>
              <a:spcBef>
                <a:spcPts val="600"/>
              </a:spcBef>
            </a:pPr>
            <a:endParaRPr lang="nl-NL" sz="1400" dirty="0">
              <a:highlight>
                <a:srgbClr val="FFFF00"/>
              </a:highlight>
              <a:latin typeface="Noto Sans" panose="020B0502040504020204" pitchFamily="34" charset="0"/>
              <a:ea typeface="Noto Sans" panose="020B0502040504020204" pitchFamily="34" charset="0"/>
              <a:cs typeface="Noto Sans" panose="020B0502040504020204" pitchFamily="34" charset="0"/>
            </a:endParaRPr>
          </a:p>
        </p:txBody>
      </p:sp>
      <p:cxnSp>
        <p:nvCxnSpPr>
          <p:cNvPr id="1028" name="Rechte verbindingslijn met pijl 1027">
            <a:extLst>
              <a:ext uri="{FF2B5EF4-FFF2-40B4-BE49-F238E27FC236}">
                <a16:creationId xmlns:a16="http://schemas.microsoft.com/office/drawing/2014/main" id="{2C8CD997-158B-A394-D6C8-5475C51114FC}"/>
              </a:ext>
            </a:extLst>
          </p:cNvPr>
          <p:cNvCxnSpPr>
            <a:cxnSpLocks/>
          </p:cNvCxnSpPr>
          <p:nvPr/>
        </p:nvCxnSpPr>
        <p:spPr>
          <a:xfrm flipV="1">
            <a:off x="8493792" y="2430528"/>
            <a:ext cx="902835" cy="1"/>
          </a:xfrm>
          <a:prstGeom prst="straightConnector1">
            <a:avLst/>
          </a:prstGeom>
          <a:ln w="19050">
            <a:solidFill>
              <a:srgbClr val="D8117E"/>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9" name="Rechthoek 8">
            <a:extLst>
              <a:ext uri="{FF2B5EF4-FFF2-40B4-BE49-F238E27FC236}">
                <a16:creationId xmlns:a16="http://schemas.microsoft.com/office/drawing/2014/main" id="{1F46D1CA-D673-A9E5-9FA6-DDD9414AFCC9}"/>
              </a:ext>
            </a:extLst>
          </p:cNvPr>
          <p:cNvSpPr/>
          <p:nvPr/>
        </p:nvSpPr>
        <p:spPr>
          <a:xfrm>
            <a:off x="7696406" y="2978854"/>
            <a:ext cx="622545" cy="407059"/>
          </a:xfrm>
          <a:prstGeom prst="rect">
            <a:avLst/>
          </a:prstGeom>
          <a:noFill/>
          <a:ln w="19050">
            <a:solidFill>
              <a:srgbClr val="7F7F7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err="1">
                <a:solidFill>
                  <a:schemeClr val="tx1"/>
                </a:solidFill>
                <a:latin typeface="Noto Sans" panose="020B0502040504020204" pitchFamily="34" charset="0"/>
                <a:ea typeface="Noto Sans" panose="020B0502040504020204" pitchFamily="34" charset="0"/>
                <a:cs typeface="Noto Sans" panose="020B0502040504020204" pitchFamily="34" charset="0"/>
              </a:rPr>
              <a:t>mrp</a:t>
            </a:r>
            <a:endPar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endParaRPr>
          </a:p>
        </p:txBody>
      </p:sp>
      <p:pic>
        <p:nvPicPr>
          <p:cNvPr id="10" name="Afbeelding 9">
            <a:extLst>
              <a:ext uri="{FF2B5EF4-FFF2-40B4-BE49-F238E27FC236}">
                <a16:creationId xmlns:a16="http://schemas.microsoft.com/office/drawing/2014/main" id="{F166B682-B73A-C192-BFDE-1AED96176A2C}"/>
              </a:ext>
            </a:extLst>
          </p:cNvPr>
          <p:cNvPicPr>
            <a:picLocks noChangeAspect="1"/>
          </p:cNvPicPr>
          <p:nvPr/>
        </p:nvPicPr>
        <p:blipFill>
          <a:blip r:embed="rId6"/>
          <a:stretch>
            <a:fillRect/>
          </a:stretch>
        </p:blipFill>
        <p:spPr>
          <a:xfrm>
            <a:off x="10028926" y="0"/>
            <a:ext cx="2389497" cy="1536105"/>
          </a:xfrm>
          <a:prstGeom prst="rect">
            <a:avLst/>
          </a:prstGeom>
        </p:spPr>
      </p:pic>
      <p:sp>
        <p:nvSpPr>
          <p:cNvPr id="22" name="Titel 1">
            <a:extLst>
              <a:ext uri="{FF2B5EF4-FFF2-40B4-BE49-F238E27FC236}">
                <a16:creationId xmlns:a16="http://schemas.microsoft.com/office/drawing/2014/main" id="{B2C0F111-3208-C41A-750D-8A37628AE4E5}"/>
              </a:ext>
            </a:extLst>
          </p:cNvPr>
          <p:cNvSpPr>
            <a:spLocks noGrp="1"/>
          </p:cNvSpPr>
          <p:nvPr>
            <p:ph type="title"/>
          </p:nvPr>
        </p:nvSpPr>
        <p:spPr>
          <a:xfrm>
            <a:off x="727363" y="470360"/>
            <a:ext cx="11057389" cy="823420"/>
          </a:xfrm>
        </p:spPr>
        <p:txBody>
          <a:bodyPr>
            <a:noAutofit/>
          </a:bodyPr>
          <a:lstStyle/>
          <a:p>
            <a:r>
              <a:rPr lang="nl-NL" sz="2800" b="1" dirty="0">
                <a:latin typeface="PT Serif" panose="020A0603040505020204" pitchFamily="18" charset="77"/>
                <a:ea typeface="Noto Sans" panose="020B0502040504020204" pitchFamily="34" charset="0"/>
                <a:cs typeface="Noto Sans" panose="020B0502040504020204" pitchFamily="34" charset="0"/>
              </a:rPr>
              <a:t>MEDEZEGGENSCHAP NASSAUVINCENT</a:t>
            </a:r>
          </a:p>
        </p:txBody>
      </p:sp>
    </p:spTree>
    <p:extLst>
      <p:ext uri="{BB962C8B-B14F-4D97-AF65-F5344CB8AC3E}">
        <p14:creationId xmlns:p14="http://schemas.microsoft.com/office/powerpoint/2010/main" val="39317487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dianummer 4">
            <a:extLst>
              <a:ext uri="{FF2B5EF4-FFF2-40B4-BE49-F238E27FC236}">
                <a16:creationId xmlns:a16="http://schemas.microsoft.com/office/drawing/2014/main" id="{359CD00E-B991-FE48-BDBD-9AB9D3AAF013}"/>
              </a:ext>
            </a:extLst>
          </p:cNvPr>
          <p:cNvSpPr>
            <a:spLocks noGrp="1"/>
          </p:cNvSpPr>
          <p:nvPr>
            <p:ph type="sldNum" sz="quarter" idx="12"/>
          </p:nvPr>
        </p:nvSpPr>
        <p:spPr/>
        <p:txBody>
          <a:bodyPr vert="horz" lIns="91440" tIns="45720" rIns="91440" bIns="45720" rtlCol="0" anchor="ctr"/>
          <a:lstStyle/>
          <a:p>
            <a:fld id="{31DDEF9A-47F6-214F-A7CD-1F86B301B547}" type="slidenum">
              <a:rPr lang="nl-NL" sz="105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pPr/>
              <a:t>6</a:t>
            </a:fld>
            <a:endParaRPr lang="nl-NL" sz="105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endParaRPr>
          </a:p>
        </p:txBody>
      </p:sp>
      <p:sp>
        <p:nvSpPr>
          <p:cNvPr id="7" name="Tijdelijke aanduiding voor datum 8">
            <a:extLst>
              <a:ext uri="{FF2B5EF4-FFF2-40B4-BE49-F238E27FC236}">
                <a16:creationId xmlns:a16="http://schemas.microsoft.com/office/drawing/2014/main" id="{36AB3340-08F5-4F41-92DF-D14084CE87C4}"/>
              </a:ext>
            </a:extLst>
          </p:cNvPr>
          <p:cNvSpPr>
            <a:spLocks noGrp="1"/>
          </p:cNvSpPr>
          <p:nvPr>
            <p:ph type="dt" sz="half" idx="10"/>
          </p:nvPr>
        </p:nvSpPr>
        <p:spPr>
          <a:xfrm>
            <a:off x="838200" y="6356350"/>
            <a:ext cx="2743200" cy="365125"/>
          </a:xfrm>
        </p:spPr>
        <p:txBody>
          <a:bodyPr vert="horz" lIns="91440" tIns="45720" rIns="91440" bIns="45720" rtlCol="0" anchor="ctr"/>
          <a:lstStyle/>
          <a:p>
            <a:r>
              <a:rPr lang="nl-NL" sz="1050" dirty="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t>6 november 2023</a:t>
            </a:r>
          </a:p>
        </p:txBody>
      </p:sp>
      <p:sp>
        <p:nvSpPr>
          <p:cNvPr id="8" name="Tijdelijke aanduiding voor voettekst 3">
            <a:extLst>
              <a:ext uri="{FF2B5EF4-FFF2-40B4-BE49-F238E27FC236}">
                <a16:creationId xmlns:a16="http://schemas.microsoft.com/office/drawing/2014/main" id="{2B6F8C3B-98BE-A64A-B479-483B69A11317}"/>
              </a:ext>
            </a:extLst>
          </p:cNvPr>
          <p:cNvSpPr>
            <a:spLocks noGrp="1"/>
          </p:cNvSpPr>
          <p:nvPr>
            <p:ph type="ftr" sz="quarter" idx="11"/>
          </p:nvPr>
        </p:nvSpPr>
        <p:spPr>
          <a:xfrm>
            <a:off x="4038600" y="6356350"/>
            <a:ext cx="4114800" cy="365125"/>
          </a:xfrm>
        </p:spPr>
        <p:txBody>
          <a:bodyPr/>
          <a:lstStyle/>
          <a:p>
            <a:r>
              <a:rPr lang="nl-NL" sz="105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t>Voorstel inrichting medezeggenschap NassauVincent</a:t>
            </a:r>
          </a:p>
        </p:txBody>
      </p:sp>
      <p:sp>
        <p:nvSpPr>
          <p:cNvPr id="4" name="Driehoek 3">
            <a:extLst>
              <a:ext uri="{FF2B5EF4-FFF2-40B4-BE49-F238E27FC236}">
                <a16:creationId xmlns:a16="http://schemas.microsoft.com/office/drawing/2014/main" id="{4CF7AF43-D390-191F-2D73-9DD29FCF84A7}"/>
              </a:ext>
            </a:extLst>
          </p:cNvPr>
          <p:cNvSpPr/>
          <p:nvPr/>
        </p:nvSpPr>
        <p:spPr>
          <a:xfrm>
            <a:off x="701679" y="1292860"/>
            <a:ext cx="4653175" cy="2068228"/>
          </a:xfrm>
          <a:prstGeom prst="triangle">
            <a:avLst/>
          </a:prstGeom>
          <a:solidFill>
            <a:schemeClr val="bg1"/>
          </a:solidFill>
          <a:ln w="127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200" dirty="0">
              <a:solidFill>
                <a:srgbClr val="7030A0"/>
              </a:solidFill>
              <a:latin typeface="Noto Sans" panose="020B0502040504020204" pitchFamily="34" charset="0"/>
              <a:ea typeface="Noto Sans" panose="020B0502040504020204" pitchFamily="34" charset="0"/>
              <a:cs typeface="Noto Sans" panose="020B0502040504020204" pitchFamily="34" charset="0"/>
            </a:endParaRPr>
          </a:p>
          <a:p>
            <a:pPr algn="ctr"/>
            <a:endParaRPr lang="nl-NL" sz="1200" dirty="0">
              <a:solidFill>
                <a:srgbClr val="7030A0"/>
              </a:solidFill>
              <a:latin typeface="Noto Sans" panose="020B0502040504020204" pitchFamily="34" charset="0"/>
              <a:ea typeface="Noto Sans" panose="020B0502040504020204" pitchFamily="34" charset="0"/>
              <a:cs typeface="Noto Sans" panose="020B0502040504020204" pitchFamily="34" charset="0"/>
            </a:endParaRPr>
          </a:p>
          <a:p>
            <a:pPr algn="ctr"/>
            <a:endParaRPr lang="nl-NL" sz="1200" dirty="0">
              <a:solidFill>
                <a:srgbClr val="7030A0"/>
              </a:solidFill>
              <a:latin typeface="Noto Sans" panose="020B0502040504020204" pitchFamily="34" charset="0"/>
              <a:ea typeface="Noto Sans" panose="020B0502040504020204" pitchFamily="34" charset="0"/>
              <a:cs typeface="Noto Sans" panose="020B0502040504020204" pitchFamily="34" charset="0"/>
            </a:endParaRPr>
          </a:p>
          <a:p>
            <a:pPr algn="ctr"/>
            <a:endParaRPr lang="nl-NL" sz="1200" dirty="0">
              <a:solidFill>
                <a:srgbClr val="7030A0"/>
              </a:solidFill>
              <a:latin typeface="Noto Sans" panose="020B0502040504020204" pitchFamily="34" charset="0"/>
              <a:ea typeface="Noto Sans" panose="020B0502040504020204" pitchFamily="34" charset="0"/>
              <a:cs typeface="Noto Sans" panose="020B0502040504020204" pitchFamily="34" charset="0"/>
            </a:endParaRPr>
          </a:p>
          <a:p>
            <a:pPr algn="ctr"/>
            <a:endParaRPr lang="nl-NL" sz="1200" dirty="0">
              <a:solidFill>
                <a:srgbClr val="7030A0"/>
              </a:solidFill>
              <a:latin typeface="Noto Sans" panose="020B0502040504020204" pitchFamily="34" charset="0"/>
              <a:ea typeface="Noto Sans" panose="020B0502040504020204" pitchFamily="34" charset="0"/>
              <a:cs typeface="Noto Sans" panose="020B0502040504020204" pitchFamily="34" charset="0"/>
            </a:endParaRPr>
          </a:p>
          <a:p>
            <a:pPr algn="ctr"/>
            <a:endParaRPr lang="nl-NL" sz="1200" dirty="0">
              <a:solidFill>
                <a:srgbClr val="7030A0"/>
              </a:solidFill>
              <a:latin typeface="Noto Sans" panose="020B0502040504020204" pitchFamily="34" charset="0"/>
              <a:ea typeface="Noto Sans" panose="020B0502040504020204" pitchFamily="34" charset="0"/>
              <a:cs typeface="Noto Sans" panose="020B0502040504020204" pitchFamily="34" charset="0"/>
            </a:endParaRPr>
          </a:p>
          <a:p>
            <a:pPr algn="ctr"/>
            <a:endParaRPr lang="nl-NL" sz="1200" dirty="0">
              <a:solidFill>
                <a:srgbClr val="7030A0"/>
              </a:solidFill>
              <a:latin typeface="Noto Sans" panose="020B0502040504020204" pitchFamily="34" charset="0"/>
              <a:ea typeface="Noto Sans" panose="020B0502040504020204" pitchFamily="34" charset="0"/>
              <a:cs typeface="Noto Sans" panose="020B0502040504020204" pitchFamily="34" charset="0"/>
            </a:endParaRPr>
          </a:p>
        </p:txBody>
      </p:sp>
      <p:sp>
        <p:nvSpPr>
          <p:cNvPr id="12" name="Ovaal 11">
            <a:extLst>
              <a:ext uri="{FF2B5EF4-FFF2-40B4-BE49-F238E27FC236}">
                <a16:creationId xmlns:a16="http://schemas.microsoft.com/office/drawing/2014/main" id="{60297003-B13F-67CB-ECE6-56BBD0D4F69C}"/>
              </a:ext>
            </a:extLst>
          </p:cNvPr>
          <p:cNvSpPr/>
          <p:nvPr/>
        </p:nvSpPr>
        <p:spPr>
          <a:xfrm>
            <a:off x="1197233" y="2799275"/>
            <a:ext cx="1734929" cy="498693"/>
          </a:xfrm>
          <a:prstGeom prst="ellipse">
            <a:avLst/>
          </a:prstGeom>
          <a:noFill/>
          <a:ln>
            <a:solidFill>
              <a:srgbClr val="194A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a:solidFill>
                  <a:srgbClr val="194A80"/>
                </a:solidFill>
                <a:latin typeface="Noto Sans" panose="020B0502040504020204" pitchFamily="34" charset="0"/>
                <a:ea typeface="Noto Sans" panose="020B0502040504020204" pitchFamily="34" charset="0"/>
                <a:cs typeface="Noto Sans" panose="020B0502040504020204" pitchFamily="34" charset="0"/>
              </a:rPr>
              <a:t>20LO</a:t>
            </a:r>
          </a:p>
          <a:p>
            <a:pPr algn="ctr"/>
            <a:endParaRPr lang="nl-NL" sz="1100">
              <a:solidFill>
                <a:srgbClr val="194A80"/>
              </a:solidFill>
              <a:latin typeface="Noto Sans" panose="020B0502040504020204" pitchFamily="34" charset="0"/>
              <a:ea typeface="Noto Sans" panose="020B0502040504020204" pitchFamily="34" charset="0"/>
              <a:cs typeface="Noto Sans" panose="020B0502040504020204" pitchFamily="34" charset="0"/>
            </a:endParaRPr>
          </a:p>
        </p:txBody>
      </p:sp>
      <p:sp>
        <p:nvSpPr>
          <p:cNvPr id="13" name="Ovaal 12">
            <a:extLst>
              <a:ext uri="{FF2B5EF4-FFF2-40B4-BE49-F238E27FC236}">
                <a16:creationId xmlns:a16="http://schemas.microsoft.com/office/drawing/2014/main" id="{3FBE4FCC-E024-054B-8DBC-DE3D8017C306}"/>
              </a:ext>
            </a:extLst>
          </p:cNvPr>
          <p:cNvSpPr/>
          <p:nvPr/>
        </p:nvSpPr>
        <p:spPr>
          <a:xfrm>
            <a:off x="3148021" y="2803478"/>
            <a:ext cx="1734929" cy="498693"/>
          </a:xfrm>
          <a:prstGeom prst="ellipse">
            <a:avLst/>
          </a:prstGeom>
          <a:noFill/>
          <a:ln>
            <a:solidFill>
              <a:srgbClr val="194A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a:solidFill>
                  <a:srgbClr val="194A80"/>
                </a:solidFill>
                <a:latin typeface="Noto Sans" panose="020B0502040504020204" pitchFamily="34" charset="0"/>
                <a:ea typeface="Noto Sans" panose="020B0502040504020204" pitchFamily="34" charset="0"/>
                <a:cs typeface="Noto Sans" panose="020B0502040504020204" pitchFamily="34" charset="0"/>
              </a:rPr>
              <a:t>02EB</a:t>
            </a:r>
          </a:p>
          <a:p>
            <a:pPr algn="ctr"/>
            <a:endParaRPr lang="nl-NL" sz="1100">
              <a:solidFill>
                <a:srgbClr val="194A80"/>
              </a:solidFill>
              <a:latin typeface="Noto Sans" panose="020B0502040504020204" pitchFamily="34" charset="0"/>
              <a:ea typeface="Noto Sans" panose="020B0502040504020204" pitchFamily="34" charset="0"/>
              <a:cs typeface="Noto Sans" panose="020B0502040504020204" pitchFamily="34" charset="0"/>
            </a:endParaRPr>
          </a:p>
        </p:txBody>
      </p:sp>
      <p:pic>
        <p:nvPicPr>
          <p:cNvPr id="14" name="Picture 2" descr="CS Vincent van Gogh - Leden bedrijvengids">
            <a:extLst>
              <a:ext uri="{FF2B5EF4-FFF2-40B4-BE49-F238E27FC236}">
                <a16:creationId xmlns:a16="http://schemas.microsoft.com/office/drawing/2014/main" id="{5BC62F3A-F210-6D97-8824-2C4B22DE6BD9}"/>
              </a:ext>
            </a:extLst>
          </p:cNvPr>
          <p:cNvPicPr>
            <a:picLocks noChangeAspect="1" noChangeArrowheads="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b="43068"/>
          <a:stretch/>
        </p:blipFill>
        <p:spPr bwMode="auto">
          <a:xfrm>
            <a:off x="3352848" y="2947192"/>
            <a:ext cx="523112" cy="297816"/>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4" descr="Dr. Nassau College - Posts | Facebook">
            <a:extLst>
              <a:ext uri="{FF2B5EF4-FFF2-40B4-BE49-F238E27FC236}">
                <a16:creationId xmlns:a16="http://schemas.microsoft.com/office/drawing/2014/main" id="{24BE75F6-9CFD-B7CD-0DB9-7C0BD5D6FDBE}"/>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272683" y="2952684"/>
            <a:ext cx="264268" cy="217382"/>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4" descr="Dr. Nassau College - Posts | Facebook">
            <a:extLst>
              <a:ext uri="{FF2B5EF4-FFF2-40B4-BE49-F238E27FC236}">
                <a16:creationId xmlns:a16="http://schemas.microsoft.com/office/drawing/2014/main" id="{80F45DFD-FC8D-EDFE-2A72-28DA971AA431}"/>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539551" y="3004351"/>
            <a:ext cx="264268" cy="217382"/>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4" descr="Dr. Nassau College - Posts | Facebook">
            <a:extLst>
              <a:ext uri="{FF2B5EF4-FFF2-40B4-BE49-F238E27FC236}">
                <a16:creationId xmlns:a16="http://schemas.microsoft.com/office/drawing/2014/main" id="{6DB6463E-4B59-E412-3060-905289626775}"/>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806419" y="3039317"/>
            <a:ext cx="264268" cy="217382"/>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4" descr="Dr. Nassau College - Posts | Facebook">
            <a:extLst>
              <a:ext uri="{FF2B5EF4-FFF2-40B4-BE49-F238E27FC236}">
                <a16:creationId xmlns:a16="http://schemas.microsoft.com/office/drawing/2014/main" id="{E3BF9B1A-B3F6-52D7-539F-9C7DAEED0E93}"/>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073287" y="3041757"/>
            <a:ext cx="264268" cy="217382"/>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4" descr="Dr. Nassau College - Posts | Facebook">
            <a:extLst>
              <a:ext uri="{FF2B5EF4-FFF2-40B4-BE49-F238E27FC236}">
                <a16:creationId xmlns:a16="http://schemas.microsoft.com/office/drawing/2014/main" id="{A131C7BE-5C3A-E016-C663-54D308137031}"/>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340155" y="3000382"/>
            <a:ext cx="264268" cy="217382"/>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4" descr="Dr. Nassau College - Posts | Facebook">
            <a:extLst>
              <a:ext uri="{FF2B5EF4-FFF2-40B4-BE49-F238E27FC236}">
                <a16:creationId xmlns:a16="http://schemas.microsoft.com/office/drawing/2014/main" id="{1836A1A0-578A-0811-F01C-74BF1E771B5D}"/>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607024" y="2952684"/>
            <a:ext cx="264268" cy="217382"/>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2" descr="CS Vincent van Gogh - Leden bedrijvengids">
            <a:extLst>
              <a:ext uri="{FF2B5EF4-FFF2-40B4-BE49-F238E27FC236}">
                <a16:creationId xmlns:a16="http://schemas.microsoft.com/office/drawing/2014/main" id="{970B7752-EA36-1DE1-390B-07645A59C7ED}"/>
              </a:ext>
            </a:extLst>
          </p:cNvPr>
          <p:cNvPicPr>
            <a:picLocks noChangeAspect="1" noChangeArrowheads="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b="43068"/>
          <a:stretch/>
        </p:blipFill>
        <p:spPr bwMode="auto">
          <a:xfrm>
            <a:off x="3773753" y="2995071"/>
            <a:ext cx="523112" cy="297816"/>
          </a:xfrm>
          <a:prstGeom prst="rect">
            <a:avLst/>
          </a:prstGeom>
          <a:noFill/>
          <a:extLst>
            <a:ext uri="{909E8E84-426E-40DD-AFC4-6F175D3DCCD1}">
              <a14:hiddenFill xmlns:a14="http://schemas.microsoft.com/office/drawing/2010/main">
                <a:solidFill>
                  <a:srgbClr val="FFFFFF"/>
                </a:solidFill>
              </a14:hiddenFill>
            </a:ext>
          </a:extLst>
        </p:spPr>
      </p:pic>
      <p:pic>
        <p:nvPicPr>
          <p:cNvPr id="32" name="Picture 2" descr="CS Vincent van Gogh - Leden bedrijvengids">
            <a:extLst>
              <a:ext uri="{FF2B5EF4-FFF2-40B4-BE49-F238E27FC236}">
                <a16:creationId xmlns:a16="http://schemas.microsoft.com/office/drawing/2014/main" id="{5B243E7D-E746-3B2C-B61F-DD0EDDEFC36E}"/>
              </a:ext>
            </a:extLst>
          </p:cNvPr>
          <p:cNvPicPr>
            <a:picLocks noChangeAspect="1" noChangeArrowheads="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b="43068"/>
          <a:stretch/>
        </p:blipFill>
        <p:spPr bwMode="auto">
          <a:xfrm>
            <a:off x="4166644" y="2943411"/>
            <a:ext cx="523112" cy="297816"/>
          </a:xfrm>
          <a:prstGeom prst="rect">
            <a:avLst/>
          </a:prstGeom>
          <a:noFill/>
          <a:extLst>
            <a:ext uri="{909E8E84-426E-40DD-AFC4-6F175D3DCCD1}">
              <a14:hiddenFill xmlns:a14="http://schemas.microsoft.com/office/drawing/2010/main">
                <a:solidFill>
                  <a:srgbClr val="FFFFFF"/>
                </a:solidFill>
              </a14:hiddenFill>
            </a:ext>
          </a:extLst>
        </p:spPr>
      </p:pic>
      <p:sp>
        <p:nvSpPr>
          <p:cNvPr id="50" name="Ovaal 49">
            <a:extLst>
              <a:ext uri="{FF2B5EF4-FFF2-40B4-BE49-F238E27FC236}">
                <a16:creationId xmlns:a16="http://schemas.microsoft.com/office/drawing/2014/main" id="{E7DCACC5-6CC0-1E05-7651-1121B826A733}"/>
              </a:ext>
            </a:extLst>
          </p:cNvPr>
          <p:cNvSpPr/>
          <p:nvPr/>
        </p:nvSpPr>
        <p:spPr>
          <a:xfrm>
            <a:off x="2588207" y="2852641"/>
            <a:ext cx="1270069" cy="450532"/>
          </a:xfrm>
          <a:prstGeom prst="ellipse">
            <a:avLst/>
          </a:prstGeom>
          <a:noFill/>
          <a:ln>
            <a:solidFill>
              <a:srgbClr val="7030A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rgbClr val="7030A0"/>
              </a:solidFill>
            </a:endParaRPr>
          </a:p>
        </p:txBody>
      </p:sp>
      <p:cxnSp>
        <p:nvCxnSpPr>
          <p:cNvPr id="52" name="Gebogen verbindingslijn 51">
            <a:extLst>
              <a:ext uri="{FF2B5EF4-FFF2-40B4-BE49-F238E27FC236}">
                <a16:creationId xmlns:a16="http://schemas.microsoft.com/office/drawing/2014/main" id="{49C95A1C-D8EC-3325-56F8-23C4AAB73013}"/>
              </a:ext>
            </a:extLst>
          </p:cNvPr>
          <p:cNvCxnSpPr>
            <a:cxnSpLocks/>
            <a:stCxn id="50" idx="4"/>
            <a:endCxn id="55" idx="1"/>
          </p:cNvCxnSpPr>
          <p:nvPr/>
        </p:nvCxnSpPr>
        <p:spPr>
          <a:xfrm rot="16200000" flipH="1">
            <a:off x="3160058" y="3366357"/>
            <a:ext cx="277427" cy="151058"/>
          </a:xfrm>
          <a:prstGeom prst="bentConnector2">
            <a:avLst/>
          </a:prstGeom>
          <a:ln>
            <a:solidFill>
              <a:srgbClr val="7030A0"/>
            </a:solidFill>
            <a:tailEnd type="triangle"/>
          </a:ln>
        </p:spPr>
        <p:style>
          <a:lnRef idx="1">
            <a:schemeClr val="accent1"/>
          </a:lnRef>
          <a:fillRef idx="0">
            <a:schemeClr val="accent1"/>
          </a:fillRef>
          <a:effectRef idx="0">
            <a:schemeClr val="accent1"/>
          </a:effectRef>
          <a:fontRef idx="minor">
            <a:schemeClr val="tx1"/>
          </a:fontRef>
        </p:style>
      </p:cxnSp>
      <p:sp>
        <p:nvSpPr>
          <p:cNvPr id="55" name="Tekstvak 54">
            <a:extLst>
              <a:ext uri="{FF2B5EF4-FFF2-40B4-BE49-F238E27FC236}">
                <a16:creationId xmlns:a16="http://schemas.microsoft.com/office/drawing/2014/main" id="{A1760957-8D27-3881-D7E2-F0C2B72CA38A}"/>
              </a:ext>
            </a:extLst>
          </p:cNvPr>
          <p:cNvSpPr txBox="1"/>
          <p:nvPr/>
        </p:nvSpPr>
        <p:spPr>
          <a:xfrm>
            <a:off x="3374300" y="3457489"/>
            <a:ext cx="2775119" cy="246221"/>
          </a:xfrm>
          <a:prstGeom prst="rect">
            <a:avLst/>
          </a:prstGeom>
          <a:noFill/>
        </p:spPr>
        <p:txBody>
          <a:bodyPr wrap="none" rtlCol="0">
            <a:spAutoFit/>
          </a:bodyPr>
          <a:lstStyle/>
          <a:p>
            <a:r>
              <a:rPr lang="nl-NL" sz="1000" dirty="0">
                <a:latin typeface="Noto Sans" panose="020B0502040504020204" pitchFamily="34" charset="0"/>
                <a:ea typeface="Noto Sans" panose="020B0502040504020204" pitchFamily="34" charset="0"/>
                <a:cs typeface="Noto Sans" panose="020B0502040504020204" pitchFamily="34" charset="0"/>
              </a:rPr>
              <a:t>Volta wordt behandeld als ware één locatie</a:t>
            </a:r>
          </a:p>
        </p:txBody>
      </p:sp>
      <p:sp>
        <p:nvSpPr>
          <p:cNvPr id="20" name="Rechthoek 19">
            <a:extLst>
              <a:ext uri="{FF2B5EF4-FFF2-40B4-BE49-F238E27FC236}">
                <a16:creationId xmlns:a16="http://schemas.microsoft.com/office/drawing/2014/main" id="{CB211758-BBAC-B123-F479-E04E1D393D89}"/>
              </a:ext>
            </a:extLst>
          </p:cNvPr>
          <p:cNvSpPr/>
          <p:nvPr/>
        </p:nvSpPr>
        <p:spPr>
          <a:xfrm>
            <a:off x="9571465" y="2226544"/>
            <a:ext cx="1918855" cy="407971"/>
          </a:xfrm>
          <a:prstGeom prst="rect">
            <a:avLst/>
          </a:prstGeom>
          <a:solidFill>
            <a:srgbClr val="194A80"/>
          </a:solidFill>
          <a:ln>
            <a:solidFill>
              <a:srgbClr val="194A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a:latin typeface="Noto Sans" panose="020B0502040504020204" pitchFamily="34" charset="0"/>
                <a:ea typeface="Noto Sans" panose="020B0502040504020204" pitchFamily="34" charset="0"/>
                <a:cs typeface="Noto Sans" panose="020B0502040504020204" pitchFamily="34" charset="0"/>
              </a:rPr>
              <a:t>bestuur (identiteit)</a:t>
            </a:r>
          </a:p>
        </p:txBody>
      </p:sp>
      <p:cxnSp>
        <p:nvCxnSpPr>
          <p:cNvPr id="18" name="Kromme verbindingslijn 17">
            <a:extLst>
              <a:ext uri="{FF2B5EF4-FFF2-40B4-BE49-F238E27FC236}">
                <a16:creationId xmlns:a16="http://schemas.microsoft.com/office/drawing/2014/main" id="{22F122C8-43B2-7704-3F41-40FACE046AF1}"/>
              </a:ext>
            </a:extLst>
          </p:cNvPr>
          <p:cNvCxnSpPr>
            <a:cxnSpLocks/>
          </p:cNvCxnSpPr>
          <p:nvPr/>
        </p:nvCxnSpPr>
        <p:spPr>
          <a:xfrm rot="10800000" flipV="1">
            <a:off x="6902358" y="2447993"/>
            <a:ext cx="12700" cy="691646"/>
          </a:xfrm>
          <a:prstGeom prst="curvedConnector3">
            <a:avLst>
              <a:gd name="adj1" fmla="val 1800000"/>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3" name="Tekstvak 32">
            <a:extLst>
              <a:ext uri="{FF2B5EF4-FFF2-40B4-BE49-F238E27FC236}">
                <a16:creationId xmlns:a16="http://schemas.microsoft.com/office/drawing/2014/main" id="{B491777B-3E52-EEA0-A545-202101BA7A00}"/>
              </a:ext>
            </a:extLst>
          </p:cNvPr>
          <p:cNvSpPr txBox="1"/>
          <p:nvPr/>
        </p:nvSpPr>
        <p:spPr>
          <a:xfrm>
            <a:off x="5249250" y="2241036"/>
            <a:ext cx="1498622" cy="1015663"/>
          </a:xfrm>
          <a:prstGeom prst="rect">
            <a:avLst/>
          </a:prstGeom>
          <a:noFill/>
        </p:spPr>
        <p:txBody>
          <a:bodyPr wrap="square" rtlCol="0">
            <a:spAutoFit/>
          </a:bodyPr>
          <a:lstStyle/>
          <a:p>
            <a:pPr algn="ctr"/>
            <a:r>
              <a:rPr lang="nl-NL" sz="1200" dirty="0">
                <a:latin typeface="Noto Sans" panose="020B0502040504020204" pitchFamily="34" charset="0"/>
                <a:ea typeface="Noto Sans" panose="020B0502040504020204" pitchFamily="34" charset="0"/>
                <a:cs typeface="Noto Sans" panose="020B0502040504020204" pitchFamily="34" charset="0"/>
              </a:rPr>
              <a:t>personele</a:t>
            </a:r>
          </a:p>
          <a:p>
            <a:pPr algn="ctr"/>
            <a:r>
              <a:rPr lang="nl-NL" sz="1200" dirty="0">
                <a:latin typeface="Noto Sans" panose="020B0502040504020204" pitchFamily="34" charset="0"/>
                <a:ea typeface="Noto Sans" panose="020B0502040504020204" pitchFamily="34" charset="0"/>
                <a:cs typeface="Noto Sans" panose="020B0502040504020204" pitchFamily="34" charset="0"/>
              </a:rPr>
              <a:t>overlap </a:t>
            </a:r>
            <a:r>
              <a:rPr lang="nl-NL" sz="1200" dirty="0" err="1">
                <a:latin typeface="Noto Sans" panose="020B0502040504020204" pitchFamily="34" charset="0"/>
                <a:ea typeface="Noto Sans" panose="020B0502040504020204" pitchFamily="34" charset="0"/>
                <a:cs typeface="Noto Sans" panose="020B0502040504020204" pitchFamily="34" charset="0"/>
              </a:rPr>
              <a:t>dr</a:t>
            </a:r>
            <a:r>
              <a:rPr lang="nl-NL" sz="1200" dirty="0">
                <a:latin typeface="Noto Sans" panose="020B0502040504020204" pitchFamily="34" charset="0"/>
                <a:ea typeface="Noto Sans" panose="020B0502040504020204" pitchFamily="34" charset="0"/>
                <a:cs typeface="Noto Sans" panose="020B0502040504020204" pitchFamily="34" charset="0"/>
              </a:rPr>
              <a:t>/</a:t>
            </a:r>
            <a:r>
              <a:rPr lang="nl-NL" sz="1200" dirty="0" err="1">
                <a:latin typeface="Noto Sans" panose="020B0502040504020204" pitchFamily="34" charset="0"/>
                <a:ea typeface="Noto Sans" panose="020B0502040504020204" pitchFamily="34" charset="0"/>
                <a:cs typeface="Noto Sans" panose="020B0502040504020204" pitchFamily="34" charset="0"/>
              </a:rPr>
              <a:t>mr</a:t>
            </a:r>
            <a:r>
              <a:rPr lang="nl-NL" sz="1200" dirty="0">
                <a:latin typeface="Noto Sans" panose="020B0502040504020204" pitchFamily="34" charset="0"/>
                <a:ea typeface="Noto Sans" panose="020B0502040504020204" pitchFamily="34" charset="0"/>
                <a:cs typeface="Noto Sans" panose="020B0502040504020204" pitchFamily="34" charset="0"/>
              </a:rPr>
              <a:t> geborgd; verkiezing door achterban</a:t>
            </a:r>
          </a:p>
        </p:txBody>
      </p:sp>
      <p:sp>
        <p:nvSpPr>
          <p:cNvPr id="36" name="Rectangle 2">
            <a:extLst>
              <a:ext uri="{FF2B5EF4-FFF2-40B4-BE49-F238E27FC236}">
                <a16:creationId xmlns:a16="http://schemas.microsoft.com/office/drawing/2014/main" id="{497246A0-9324-A0AE-AA95-A44DF1302E18}"/>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nl-NL"/>
          </a:p>
        </p:txBody>
      </p:sp>
      <p:pic>
        <p:nvPicPr>
          <p:cNvPr id="1025" name="Afbeelding 2" descr="Afbeelding met Graphics, logo, Lettertype, grafische vormgeving&#10;&#10;Automatisch gegenereerde beschrijving">
            <a:extLst>
              <a:ext uri="{FF2B5EF4-FFF2-40B4-BE49-F238E27FC236}">
                <a16:creationId xmlns:a16="http://schemas.microsoft.com/office/drawing/2014/main" id="{B4752F77-D356-A7CE-F4B6-362E0273B02E}"/>
              </a:ext>
            </a:extLst>
          </p:cNvPr>
          <p:cNvPicPr>
            <a:picLocks noChangeAspect="1" noChangeArrowheads="1"/>
          </p:cNvPicPr>
          <p:nvPr/>
        </p:nvPicPr>
        <p:blipFill rotWithShape="1">
          <a:blip r:embed="rId4" r:link="rId5">
            <a:extLst>
              <a:ext uri="{28A0092B-C50C-407E-A947-70E740481C1C}">
                <a14:useLocalDpi xmlns:a14="http://schemas.microsoft.com/office/drawing/2010/main" val="0"/>
              </a:ext>
            </a:extLst>
          </a:blip>
          <a:srcRect l="13938" t="7870" r="10815" b="995"/>
          <a:stretch>
            <a:fillRect/>
          </a:stretch>
        </p:blipFill>
        <p:spPr bwMode="auto">
          <a:xfrm>
            <a:off x="2592088" y="1915685"/>
            <a:ext cx="993875" cy="775459"/>
          </a:xfrm>
          <a:prstGeom prst="rect">
            <a:avLst/>
          </a:prstGeom>
          <a:noFill/>
          <a:extLst>
            <a:ext uri="{909E8E84-426E-40DD-AFC4-6F175D3DCCD1}">
              <a14:hiddenFill xmlns:a14="http://schemas.microsoft.com/office/drawing/2010/main">
                <a:solidFill>
                  <a:srgbClr val="FFFFFF"/>
                </a:solidFill>
              </a14:hiddenFill>
            </a:ext>
          </a:extLst>
        </p:spPr>
      </p:pic>
      <p:sp>
        <p:nvSpPr>
          <p:cNvPr id="58" name="Rechthoek 57">
            <a:extLst>
              <a:ext uri="{FF2B5EF4-FFF2-40B4-BE49-F238E27FC236}">
                <a16:creationId xmlns:a16="http://schemas.microsoft.com/office/drawing/2014/main" id="{3863198E-EDA6-7AA5-3126-14B36B1E5A96}"/>
              </a:ext>
            </a:extLst>
          </p:cNvPr>
          <p:cNvSpPr/>
          <p:nvPr/>
        </p:nvSpPr>
        <p:spPr>
          <a:xfrm>
            <a:off x="9571466" y="2958268"/>
            <a:ext cx="1918855" cy="407971"/>
          </a:xfrm>
          <a:prstGeom prst="rect">
            <a:avLst/>
          </a:prstGeom>
          <a:solidFill>
            <a:srgbClr val="194A80"/>
          </a:solidFill>
          <a:ln>
            <a:solidFill>
              <a:srgbClr val="194A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a:latin typeface="Noto Sans" panose="020B0502040504020204" pitchFamily="34" charset="0"/>
                <a:ea typeface="Noto Sans" panose="020B0502040504020204" pitchFamily="34" charset="0"/>
                <a:cs typeface="Noto Sans" panose="020B0502040504020204" pitchFamily="34" charset="0"/>
              </a:rPr>
              <a:t>directeur</a:t>
            </a:r>
          </a:p>
        </p:txBody>
      </p:sp>
      <p:cxnSp>
        <p:nvCxnSpPr>
          <p:cNvPr id="59" name="Rechte verbindingslijn met pijl 58">
            <a:extLst>
              <a:ext uri="{FF2B5EF4-FFF2-40B4-BE49-F238E27FC236}">
                <a16:creationId xmlns:a16="http://schemas.microsoft.com/office/drawing/2014/main" id="{F06F5422-60BD-B676-F014-2DE1D700D5CC}"/>
              </a:ext>
            </a:extLst>
          </p:cNvPr>
          <p:cNvCxnSpPr>
            <a:cxnSpLocks/>
          </p:cNvCxnSpPr>
          <p:nvPr/>
        </p:nvCxnSpPr>
        <p:spPr>
          <a:xfrm>
            <a:off x="8493791" y="3157102"/>
            <a:ext cx="902835" cy="0"/>
          </a:xfrm>
          <a:prstGeom prst="straightConnector1">
            <a:avLst/>
          </a:prstGeom>
          <a:ln w="19050">
            <a:solidFill>
              <a:srgbClr val="D8117E"/>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60" name="Rechthoek 59">
            <a:extLst>
              <a:ext uri="{FF2B5EF4-FFF2-40B4-BE49-F238E27FC236}">
                <a16:creationId xmlns:a16="http://schemas.microsoft.com/office/drawing/2014/main" id="{AA8330BB-407F-0663-AA1A-3095A0A6D4F2}"/>
              </a:ext>
            </a:extLst>
          </p:cNvPr>
          <p:cNvSpPr/>
          <p:nvPr/>
        </p:nvSpPr>
        <p:spPr>
          <a:xfrm>
            <a:off x="9571466" y="1565493"/>
            <a:ext cx="1918855" cy="407971"/>
          </a:xfrm>
          <a:prstGeom prst="rect">
            <a:avLst/>
          </a:prstGeom>
          <a:solidFill>
            <a:srgbClr val="194A80"/>
          </a:solidFill>
          <a:ln>
            <a:solidFill>
              <a:srgbClr val="194A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a:latin typeface="Noto Sans" panose="020B0502040504020204" pitchFamily="34" charset="0"/>
                <a:ea typeface="Noto Sans" panose="020B0502040504020204" pitchFamily="34" charset="0"/>
                <a:cs typeface="Noto Sans" panose="020B0502040504020204" pitchFamily="34" charset="0"/>
              </a:rPr>
              <a:t>bestuur</a:t>
            </a:r>
          </a:p>
        </p:txBody>
      </p:sp>
      <p:cxnSp>
        <p:nvCxnSpPr>
          <p:cNvPr id="61" name="Rechte verbindingslijn met pijl 60">
            <a:extLst>
              <a:ext uri="{FF2B5EF4-FFF2-40B4-BE49-F238E27FC236}">
                <a16:creationId xmlns:a16="http://schemas.microsoft.com/office/drawing/2014/main" id="{44D3A7ED-C37C-FFD4-85C9-B58F042AEB41}"/>
              </a:ext>
            </a:extLst>
          </p:cNvPr>
          <p:cNvCxnSpPr>
            <a:cxnSpLocks/>
          </p:cNvCxnSpPr>
          <p:nvPr/>
        </p:nvCxnSpPr>
        <p:spPr>
          <a:xfrm flipV="1">
            <a:off x="8493791" y="1769348"/>
            <a:ext cx="902835" cy="1"/>
          </a:xfrm>
          <a:prstGeom prst="straightConnector1">
            <a:avLst/>
          </a:prstGeom>
          <a:ln w="19050">
            <a:solidFill>
              <a:srgbClr val="D8117E"/>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62" name="Rechthoek 61">
            <a:extLst>
              <a:ext uri="{FF2B5EF4-FFF2-40B4-BE49-F238E27FC236}">
                <a16:creationId xmlns:a16="http://schemas.microsoft.com/office/drawing/2014/main" id="{6C40D668-77CA-1F37-B529-83A233E18D6C}"/>
              </a:ext>
            </a:extLst>
          </p:cNvPr>
          <p:cNvSpPr/>
          <p:nvPr/>
        </p:nvSpPr>
        <p:spPr>
          <a:xfrm>
            <a:off x="6920005" y="2226544"/>
            <a:ext cx="1401654" cy="407971"/>
          </a:xfrm>
          <a:prstGeom prst="rect">
            <a:avLst/>
          </a:prstGeom>
          <a:noFill/>
          <a:ln w="19050">
            <a:solidFill>
              <a:srgbClr val="194A8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rPr>
              <a:t>2x </a:t>
            </a:r>
            <a:r>
              <a:rPr lang="nl-NL" sz="1100" dirty="0" err="1">
                <a:solidFill>
                  <a:schemeClr val="tx1"/>
                </a:solidFill>
                <a:latin typeface="Noto Sans" panose="020B0502040504020204" pitchFamily="34" charset="0"/>
                <a:ea typeface="Noto Sans" panose="020B0502040504020204" pitchFamily="34" charset="0"/>
                <a:cs typeface="Noto Sans" panose="020B0502040504020204" pitchFamily="34" charset="0"/>
              </a:rPr>
              <a:t>mr</a:t>
            </a:r>
            <a:endPar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endParaRPr>
          </a:p>
        </p:txBody>
      </p:sp>
      <p:sp>
        <p:nvSpPr>
          <p:cNvPr id="63" name="Rechthoek 62">
            <a:extLst>
              <a:ext uri="{FF2B5EF4-FFF2-40B4-BE49-F238E27FC236}">
                <a16:creationId xmlns:a16="http://schemas.microsoft.com/office/drawing/2014/main" id="{2A713A91-F9AB-B787-7C1A-3DFF9A42A49E}"/>
              </a:ext>
            </a:extLst>
          </p:cNvPr>
          <p:cNvSpPr/>
          <p:nvPr/>
        </p:nvSpPr>
        <p:spPr>
          <a:xfrm>
            <a:off x="6930269" y="2979310"/>
            <a:ext cx="622545" cy="407059"/>
          </a:xfrm>
          <a:prstGeom prst="rect">
            <a:avLst/>
          </a:prstGeom>
          <a:noFill/>
          <a:ln w="19050">
            <a:solidFill>
              <a:srgbClr val="7F7F7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rPr>
              <a:t>8x </a:t>
            </a:r>
            <a:r>
              <a:rPr lang="nl-NL" sz="1100" dirty="0" err="1">
                <a:solidFill>
                  <a:schemeClr val="tx1"/>
                </a:solidFill>
                <a:latin typeface="Noto Sans" panose="020B0502040504020204" pitchFamily="34" charset="0"/>
                <a:ea typeface="Noto Sans" panose="020B0502040504020204" pitchFamily="34" charset="0"/>
                <a:cs typeface="Noto Sans" panose="020B0502040504020204" pitchFamily="34" charset="0"/>
              </a:rPr>
              <a:t>dr</a:t>
            </a:r>
            <a:endPar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endParaRPr>
          </a:p>
        </p:txBody>
      </p:sp>
      <p:sp>
        <p:nvSpPr>
          <p:cNvPr id="1024" name="Rechthoek 1023">
            <a:extLst>
              <a:ext uri="{FF2B5EF4-FFF2-40B4-BE49-F238E27FC236}">
                <a16:creationId xmlns:a16="http://schemas.microsoft.com/office/drawing/2014/main" id="{6309C3E9-89FA-D993-204A-40E62CD7BF38}"/>
              </a:ext>
            </a:extLst>
          </p:cNvPr>
          <p:cNvSpPr/>
          <p:nvPr/>
        </p:nvSpPr>
        <p:spPr>
          <a:xfrm>
            <a:off x="6920005" y="1565493"/>
            <a:ext cx="1401654" cy="407971"/>
          </a:xfrm>
          <a:prstGeom prst="rect">
            <a:avLst/>
          </a:prstGeom>
          <a:noFill/>
          <a:ln w="19050">
            <a:solidFill>
              <a:srgbClr val="7030A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err="1">
                <a:solidFill>
                  <a:schemeClr val="tx1"/>
                </a:solidFill>
                <a:latin typeface="Noto Sans" panose="020B0502040504020204" pitchFamily="34" charset="0"/>
                <a:ea typeface="Noto Sans" panose="020B0502040504020204" pitchFamily="34" charset="0"/>
                <a:cs typeface="Noto Sans" panose="020B0502040504020204" pitchFamily="34" charset="0"/>
              </a:rPr>
              <a:t>gmr</a:t>
            </a:r>
            <a:endPar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endParaRPr>
          </a:p>
        </p:txBody>
      </p:sp>
      <p:sp>
        <p:nvSpPr>
          <p:cNvPr id="1027" name="Tijdelijke aanduiding voor inhoud 2">
            <a:extLst>
              <a:ext uri="{FF2B5EF4-FFF2-40B4-BE49-F238E27FC236}">
                <a16:creationId xmlns:a16="http://schemas.microsoft.com/office/drawing/2014/main" id="{596B66A7-84EA-BDAF-63CD-C916C641005B}"/>
              </a:ext>
            </a:extLst>
          </p:cNvPr>
          <p:cNvSpPr>
            <a:spLocks noGrp="1"/>
          </p:cNvSpPr>
          <p:nvPr>
            <p:ph idx="1"/>
          </p:nvPr>
        </p:nvSpPr>
        <p:spPr>
          <a:xfrm>
            <a:off x="838200" y="3891613"/>
            <a:ext cx="9926244" cy="1411625"/>
          </a:xfrm>
          <a:ln>
            <a:noFill/>
          </a:ln>
        </p:spPr>
        <p:txBody>
          <a:bodyPr>
            <a:noAutofit/>
          </a:bodyPr>
          <a:lstStyle/>
          <a:p>
            <a:pPr marL="377825" indent="-285750">
              <a:lnSpc>
                <a:spcPct val="114000"/>
              </a:lnSpc>
              <a:spcBef>
                <a:spcPts val="600"/>
              </a:spcBef>
            </a:pPr>
            <a:r>
              <a:rPr lang="nl-NL" sz="1200" dirty="0">
                <a:latin typeface="Noto Sans" panose="020B0502040504020204" pitchFamily="34" charset="0"/>
                <a:ea typeface="Noto Sans" panose="020B0502040504020204" pitchFamily="34" charset="0"/>
                <a:cs typeface="Noto Sans" panose="020B0502040504020204" pitchFamily="34" charset="0"/>
              </a:rPr>
              <a:t>De </a:t>
            </a:r>
            <a:r>
              <a:rPr lang="nl-NL" sz="1200" dirty="0" err="1">
                <a:latin typeface="Noto Sans" panose="020B0502040504020204" pitchFamily="34" charset="0"/>
                <a:ea typeface="Noto Sans" panose="020B0502040504020204" pitchFamily="34" charset="0"/>
                <a:cs typeface="Noto Sans" panose="020B0502040504020204" pitchFamily="34" charset="0"/>
              </a:rPr>
              <a:t>mrp</a:t>
            </a:r>
            <a:r>
              <a:rPr lang="nl-NL" sz="1200" dirty="0">
                <a:latin typeface="Noto Sans" panose="020B0502040504020204" pitchFamily="34" charset="0"/>
                <a:ea typeface="Noto Sans" panose="020B0502040504020204" pitchFamily="34" charset="0"/>
                <a:cs typeface="Noto Sans" panose="020B0502040504020204" pitchFamily="34" charset="0"/>
              </a:rPr>
              <a:t> voert de medezeggenschapsrechten uit ten aanzien van de besluiten die de directeur bedrijfsvoering neemt. De besluiten van de directeur bedrijfsvoering hangen af van het mandaat dat in het bestuursreglement is opgenomen. Voor het vaststellen van het bestuursreglement heeft de </a:t>
            </a:r>
            <a:r>
              <a:rPr lang="nl-NL" sz="1200" dirty="0" err="1">
                <a:latin typeface="Noto Sans" panose="020B0502040504020204" pitchFamily="34" charset="0"/>
                <a:ea typeface="Noto Sans" panose="020B0502040504020204" pitchFamily="34" charset="0"/>
                <a:cs typeface="Noto Sans" panose="020B0502040504020204" pitchFamily="34" charset="0"/>
              </a:rPr>
              <a:t>gmr</a:t>
            </a:r>
            <a:r>
              <a:rPr lang="nl-NL" sz="1200" dirty="0">
                <a:latin typeface="Noto Sans" panose="020B0502040504020204" pitchFamily="34" charset="0"/>
                <a:ea typeface="Noto Sans" panose="020B0502040504020204" pitchFamily="34" charset="0"/>
                <a:cs typeface="Noto Sans" panose="020B0502040504020204" pitchFamily="34" charset="0"/>
              </a:rPr>
              <a:t> een adviesrecht. Gedacht kan worden aan besluiten als:</a:t>
            </a:r>
          </a:p>
          <a:p>
            <a:pPr marL="835025" lvl="1" indent="-285750">
              <a:lnSpc>
                <a:spcPct val="114000"/>
              </a:lnSpc>
              <a:spcBef>
                <a:spcPts val="600"/>
              </a:spcBef>
              <a:buFont typeface="+mj-lt"/>
              <a:buAutoNum type="romanLcPeriod"/>
            </a:pPr>
            <a:r>
              <a:rPr lang="nl-NL" sz="1100" dirty="0">
                <a:latin typeface="Noto Sans" panose="020B0502040504020204" pitchFamily="34" charset="0"/>
                <a:ea typeface="Noto Sans" panose="020B0502040504020204" pitchFamily="34" charset="0"/>
                <a:cs typeface="Noto Sans" panose="020B0502040504020204" pitchFamily="34" charset="0"/>
              </a:rPr>
              <a:t>het operationaliseren van het kwaliteitsbeleid binnen de stafdienst, </a:t>
            </a:r>
          </a:p>
          <a:p>
            <a:pPr marL="835025" lvl="1" indent="-285750">
              <a:lnSpc>
                <a:spcPct val="114000"/>
              </a:lnSpc>
              <a:spcBef>
                <a:spcPts val="600"/>
              </a:spcBef>
              <a:buFont typeface="+mj-lt"/>
              <a:buAutoNum type="romanLcPeriod"/>
            </a:pPr>
            <a:r>
              <a:rPr lang="nl-NL" sz="1100" dirty="0">
                <a:latin typeface="Noto Sans" panose="020B0502040504020204" pitchFamily="34" charset="0"/>
                <a:ea typeface="Noto Sans" panose="020B0502040504020204" pitchFamily="34" charset="0"/>
                <a:cs typeface="Noto Sans" panose="020B0502040504020204" pitchFamily="34" charset="0"/>
              </a:rPr>
              <a:t>vaststellen van het personeelsbeleid en formatieplan voor de stafdienst, </a:t>
            </a:r>
          </a:p>
          <a:p>
            <a:pPr marL="835025" lvl="1" indent="-285750">
              <a:lnSpc>
                <a:spcPct val="114000"/>
              </a:lnSpc>
              <a:spcBef>
                <a:spcPts val="600"/>
              </a:spcBef>
              <a:buFont typeface="+mj-lt"/>
              <a:buAutoNum type="romanLcPeriod"/>
            </a:pPr>
            <a:r>
              <a:rPr lang="nl-NL" sz="1100" dirty="0">
                <a:latin typeface="Noto Sans" panose="020B0502040504020204" pitchFamily="34" charset="0"/>
                <a:ea typeface="Noto Sans" panose="020B0502040504020204" pitchFamily="34" charset="0"/>
                <a:cs typeface="Noto Sans" panose="020B0502040504020204" pitchFamily="34" charset="0"/>
              </a:rPr>
              <a:t>het benoemen van personeel binnen de stafdienst (uitgezonderd staf met strategische functie c.q. de controller), </a:t>
            </a:r>
          </a:p>
          <a:p>
            <a:pPr marL="835025" lvl="1" indent="-285750">
              <a:lnSpc>
                <a:spcPct val="114000"/>
              </a:lnSpc>
              <a:spcBef>
                <a:spcPts val="600"/>
              </a:spcBef>
              <a:buFont typeface="+mj-lt"/>
              <a:buAutoNum type="romanLcPeriod"/>
            </a:pPr>
            <a:r>
              <a:rPr lang="nl-NL" sz="1100" dirty="0">
                <a:latin typeface="Noto Sans" panose="020B0502040504020204" pitchFamily="34" charset="0"/>
                <a:ea typeface="Noto Sans" panose="020B0502040504020204" pitchFamily="34" charset="0"/>
                <a:cs typeface="Noto Sans" panose="020B0502040504020204" pitchFamily="34" charset="0"/>
              </a:rPr>
              <a:t>vaststellen van de deelbegroting voor de stafdienst binnen de gestelde kaders,</a:t>
            </a:r>
          </a:p>
          <a:p>
            <a:pPr marL="835025" lvl="1" indent="-285750">
              <a:lnSpc>
                <a:spcPct val="114000"/>
              </a:lnSpc>
              <a:spcBef>
                <a:spcPts val="600"/>
              </a:spcBef>
              <a:buFont typeface="+mj-lt"/>
              <a:buAutoNum type="romanLcPeriod"/>
            </a:pPr>
            <a:r>
              <a:rPr lang="nl-NL" sz="1100" dirty="0">
                <a:latin typeface="Noto Sans" panose="020B0502040504020204" pitchFamily="34" charset="0"/>
                <a:ea typeface="Noto Sans" panose="020B0502040504020204" pitchFamily="34" charset="0"/>
                <a:cs typeface="Noto Sans" panose="020B0502040504020204" pitchFamily="34" charset="0"/>
              </a:rPr>
              <a:t>het aangaan van contracten en het doen van uitgaven tot een grensbedrag. </a:t>
            </a:r>
          </a:p>
          <a:p>
            <a:pPr marL="377825" indent="-285750">
              <a:lnSpc>
                <a:spcPct val="114000"/>
              </a:lnSpc>
              <a:spcBef>
                <a:spcPts val="600"/>
              </a:spcBef>
            </a:pPr>
            <a:r>
              <a:rPr lang="nl-NL" sz="1200" dirty="0">
                <a:latin typeface="Noto Sans" panose="020B0502040504020204" pitchFamily="34" charset="0"/>
                <a:ea typeface="Noto Sans" panose="020B0502040504020204" pitchFamily="34" charset="0"/>
                <a:cs typeface="Noto Sans" panose="020B0502040504020204" pitchFamily="34" charset="0"/>
              </a:rPr>
              <a:t>Besluiten die van belang zijn voor een meerderheid van de locaties of alle locaties worden in beginsel genomen door het </a:t>
            </a:r>
            <a:r>
              <a:rPr lang="nl-NL" sz="1200" dirty="0" err="1">
                <a:latin typeface="Noto Sans" panose="020B0502040504020204" pitchFamily="34" charset="0"/>
                <a:ea typeface="Noto Sans" panose="020B0502040504020204" pitchFamily="34" charset="0"/>
                <a:cs typeface="Noto Sans" panose="020B0502040504020204" pitchFamily="34" charset="0"/>
              </a:rPr>
              <a:t>cvb</a:t>
            </a:r>
            <a:r>
              <a:rPr lang="nl-NL" sz="1200" dirty="0">
                <a:latin typeface="Noto Sans" panose="020B0502040504020204" pitchFamily="34" charset="0"/>
                <a:ea typeface="Noto Sans" panose="020B0502040504020204" pitchFamily="34" charset="0"/>
                <a:cs typeface="Noto Sans" panose="020B0502040504020204" pitchFamily="34" charset="0"/>
              </a:rPr>
              <a:t>; de medezeggenschapsrechten worden dan uitgeoefend door de </a:t>
            </a:r>
            <a:r>
              <a:rPr lang="nl-NL" sz="1200" dirty="0" err="1">
                <a:latin typeface="Noto Sans" panose="020B0502040504020204" pitchFamily="34" charset="0"/>
                <a:ea typeface="Noto Sans" panose="020B0502040504020204" pitchFamily="34" charset="0"/>
                <a:cs typeface="Noto Sans" panose="020B0502040504020204" pitchFamily="34" charset="0"/>
              </a:rPr>
              <a:t>gmr</a:t>
            </a:r>
            <a:r>
              <a:rPr lang="nl-NL" sz="1200" dirty="0">
                <a:latin typeface="Noto Sans" panose="020B0502040504020204" pitchFamily="34" charset="0"/>
                <a:ea typeface="Noto Sans" panose="020B0502040504020204" pitchFamily="34" charset="0"/>
                <a:cs typeface="Noto Sans" panose="020B0502040504020204" pitchFamily="34" charset="0"/>
              </a:rPr>
              <a:t>.</a:t>
            </a:r>
          </a:p>
          <a:p>
            <a:pPr marL="377825" indent="-285750">
              <a:lnSpc>
                <a:spcPct val="114000"/>
              </a:lnSpc>
              <a:spcBef>
                <a:spcPts val="600"/>
              </a:spcBef>
            </a:pPr>
            <a:endParaRPr lang="nl-NL" sz="1400" dirty="0">
              <a:highlight>
                <a:srgbClr val="FFFF00"/>
              </a:highlight>
              <a:latin typeface="Noto Sans" panose="020B0502040504020204" pitchFamily="34" charset="0"/>
              <a:ea typeface="Noto Sans" panose="020B0502040504020204" pitchFamily="34" charset="0"/>
              <a:cs typeface="Noto Sans" panose="020B0502040504020204" pitchFamily="34" charset="0"/>
            </a:endParaRPr>
          </a:p>
        </p:txBody>
      </p:sp>
      <p:cxnSp>
        <p:nvCxnSpPr>
          <p:cNvPr id="1028" name="Rechte verbindingslijn met pijl 1027">
            <a:extLst>
              <a:ext uri="{FF2B5EF4-FFF2-40B4-BE49-F238E27FC236}">
                <a16:creationId xmlns:a16="http://schemas.microsoft.com/office/drawing/2014/main" id="{2C8CD997-158B-A394-D6C8-5475C51114FC}"/>
              </a:ext>
            </a:extLst>
          </p:cNvPr>
          <p:cNvCxnSpPr>
            <a:cxnSpLocks/>
          </p:cNvCxnSpPr>
          <p:nvPr/>
        </p:nvCxnSpPr>
        <p:spPr>
          <a:xfrm flipV="1">
            <a:off x="8493792" y="2430528"/>
            <a:ext cx="902835" cy="1"/>
          </a:xfrm>
          <a:prstGeom prst="straightConnector1">
            <a:avLst/>
          </a:prstGeom>
          <a:ln w="19050">
            <a:solidFill>
              <a:srgbClr val="D8117E"/>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9" name="Rechthoek 8">
            <a:extLst>
              <a:ext uri="{FF2B5EF4-FFF2-40B4-BE49-F238E27FC236}">
                <a16:creationId xmlns:a16="http://schemas.microsoft.com/office/drawing/2014/main" id="{1F46D1CA-D673-A9E5-9FA6-DDD9414AFCC9}"/>
              </a:ext>
            </a:extLst>
          </p:cNvPr>
          <p:cNvSpPr/>
          <p:nvPr/>
        </p:nvSpPr>
        <p:spPr>
          <a:xfrm>
            <a:off x="7696406" y="2978854"/>
            <a:ext cx="622545" cy="407059"/>
          </a:xfrm>
          <a:prstGeom prst="rect">
            <a:avLst/>
          </a:prstGeom>
          <a:noFill/>
          <a:ln w="19050">
            <a:solidFill>
              <a:srgbClr val="7F7F7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err="1">
                <a:solidFill>
                  <a:schemeClr val="tx1"/>
                </a:solidFill>
                <a:latin typeface="Noto Sans" panose="020B0502040504020204" pitchFamily="34" charset="0"/>
                <a:ea typeface="Noto Sans" panose="020B0502040504020204" pitchFamily="34" charset="0"/>
                <a:cs typeface="Noto Sans" panose="020B0502040504020204" pitchFamily="34" charset="0"/>
              </a:rPr>
              <a:t>mrp</a:t>
            </a:r>
            <a:endPar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endParaRPr>
          </a:p>
        </p:txBody>
      </p:sp>
      <p:pic>
        <p:nvPicPr>
          <p:cNvPr id="10" name="Afbeelding 9">
            <a:extLst>
              <a:ext uri="{FF2B5EF4-FFF2-40B4-BE49-F238E27FC236}">
                <a16:creationId xmlns:a16="http://schemas.microsoft.com/office/drawing/2014/main" id="{F166B682-B73A-C192-BFDE-1AED96176A2C}"/>
              </a:ext>
            </a:extLst>
          </p:cNvPr>
          <p:cNvPicPr>
            <a:picLocks noChangeAspect="1"/>
          </p:cNvPicPr>
          <p:nvPr/>
        </p:nvPicPr>
        <p:blipFill>
          <a:blip r:embed="rId6"/>
          <a:stretch>
            <a:fillRect/>
          </a:stretch>
        </p:blipFill>
        <p:spPr>
          <a:xfrm>
            <a:off x="10028926" y="0"/>
            <a:ext cx="2389497" cy="1536105"/>
          </a:xfrm>
          <a:prstGeom prst="rect">
            <a:avLst/>
          </a:prstGeom>
        </p:spPr>
      </p:pic>
      <p:sp>
        <p:nvSpPr>
          <p:cNvPr id="22" name="Titel 1">
            <a:extLst>
              <a:ext uri="{FF2B5EF4-FFF2-40B4-BE49-F238E27FC236}">
                <a16:creationId xmlns:a16="http://schemas.microsoft.com/office/drawing/2014/main" id="{B2C0F111-3208-C41A-750D-8A37628AE4E5}"/>
              </a:ext>
            </a:extLst>
          </p:cNvPr>
          <p:cNvSpPr>
            <a:spLocks noGrp="1"/>
          </p:cNvSpPr>
          <p:nvPr>
            <p:ph type="title"/>
          </p:nvPr>
        </p:nvSpPr>
        <p:spPr>
          <a:xfrm>
            <a:off x="727363" y="470360"/>
            <a:ext cx="11057389" cy="823420"/>
          </a:xfrm>
        </p:spPr>
        <p:txBody>
          <a:bodyPr>
            <a:noAutofit/>
          </a:bodyPr>
          <a:lstStyle/>
          <a:p>
            <a:r>
              <a:rPr lang="nl-NL" sz="2800" b="1" dirty="0">
                <a:latin typeface="PT Serif" panose="020A0603040505020204" pitchFamily="18" charset="77"/>
                <a:ea typeface="Noto Sans" panose="020B0502040504020204" pitchFamily="34" charset="0"/>
                <a:cs typeface="Noto Sans" panose="020B0502040504020204" pitchFamily="34" charset="0"/>
              </a:rPr>
              <a:t>MEDEZEGGENSCHAP NASSAUVINCENT</a:t>
            </a:r>
          </a:p>
        </p:txBody>
      </p:sp>
    </p:spTree>
    <p:extLst>
      <p:ext uri="{BB962C8B-B14F-4D97-AF65-F5344CB8AC3E}">
        <p14:creationId xmlns:p14="http://schemas.microsoft.com/office/powerpoint/2010/main" val="39284867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dianummer 4">
            <a:extLst>
              <a:ext uri="{FF2B5EF4-FFF2-40B4-BE49-F238E27FC236}">
                <a16:creationId xmlns:a16="http://schemas.microsoft.com/office/drawing/2014/main" id="{359CD00E-B991-FE48-BDBD-9AB9D3AAF013}"/>
              </a:ext>
            </a:extLst>
          </p:cNvPr>
          <p:cNvSpPr>
            <a:spLocks noGrp="1"/>
          </p:cNvSpPr>
          <p:nvPr>
            <p:ph type="sldNum" sz="quarter" idx="12"/>
          </p:nvPr>
        </p:nvSpPr>
        <p:spPr/>
        <p:txBody>
          <a:bodyPr vert="horz" lIns="91440" tIns="45720" rIns="91440" bIns="45720" rtlCol="0" anchor="ctr"/>
          <a:lstStyle/>
          <a:p>
            <a:fld id="{31DDEF9A-47F6-214F-A7CD-1F86B301B547}" type="slidenum">
              <a:rPr lang="nl-NL" sz="105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pPr/>
              <a:t>7</a:t>
            </a:fld>
            <a:endParaRPr lang="nl-NL" sz="105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endParaRPr>
          </a:p>
        </p:txBody>
      </p:sp>
      <p:sp>
        <p:nvSpPr>
          <p:cNvPr id="7" name="Tijdelijke aanduiding voor datum 8">
            <a:extLst>
              <a:ext uri="{FF2B5EF4-FFF2-40B4-BE49-F238E27FC236}">
                <a16:creationId xmlns:a16="http://schemas.microsoft.com/office/drawing/2014/main" id="{36AB3340-08F5-4F41-92DF-D14084CE87C4}"/>
              </a:ext>
            </a:extLst>
          </p:cNvPr>
          <p:cNvSpPr>
            <a:spLocks noGrp="1"/>
          </p:cNvSpPr>
          <p:nvPr>
            <p:ph type="dt" sz="half" idx="10"/>
          </p:nvPr>
        </p:nvSpPr>
        <p:spPr>
          <a:xfrm>
            <a:off x="838200" y="6356350"/>
            <a:ext cx="2743200" cy="365125"/>
          </a:xfrm>
        </p:spPr>
        <p:txBody>
          <a:bodyPr vert="horz" lIns="91440" tIns="45720" rIns="91440" bIns="45720" rtlCol="0" anchor="ctr"/>
          <a:lstStyle/>
          <a:p>
            <a:r>
              <a:rPr lang="nl-NL" sz="1050" dirty="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t>6 november 2023</a:t>
            </a:r>
          </a:p>
        </p:txBody>
      </p:sp>
      <p:sp>
        <p:nvSpPr>
          <p:cNvPr id="8" name="Tijdelijke aanduiding voor voettekst 3">
            <a:extLst>
              <a:ext uri="{FF2B5EF4-FFF2-40B4-BE49-F238E27FC236}">
                <a16:creationId xmlns:a16="http://schemas.microsoft.com/office/drawing/2014/main" id="{2B6F8C3B-98BE-A64A-B479-483B69A11317}"/>
              </a:ext>
            </a:extLst>
          </p:cNvPr>
          <p:cNvSpPr>
            <a:spLocks noGrp="1"/>
          </p:cNvSpPr>
          <p:nvPr>
            <p:ph type="ftr" sz="quarter" idx="11"/>
          </p:nvPr>
        </p:nvSpPr>
        <p:spPr>
          <a:xfrm>
            <a:off x="4038600" y="6356350"/>
            <a:ext cx="4114800" cy="365125"/>
          </a:xfrm>
        </p:spPr>
        <p:txBody>
          <a:bodyPr/>
          <a:lstStyle/>
          <a:p>
            <a:r>
              <a:rPr lang="nl-NL" sz="105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t>Voorstel inrichting medezeggenschap NassauVincent</a:t>
            </a:r>
          </a:p>
        </p:txBody>
      </p:sp>
      <p:sp>
        <p:nvSpPr>
          <p:cNvPr id="4" name="Driehoek 3">
            <a:extLst>
              <a:ext uri="{FF2B5EF4-FFF2-40B4-BE49-F238E27FC236}">
                <a16:creationId xmlns:a16="http://schemas.microsoft.com/office/drawing/2014/main" id="{4CF7AF43-D390-191F-2D73-9DD29FCF84A7}"/>
              </a:ext>
            </a:extLst>
          </p:cNvPr>
          <p:cNvSpPr/>
          <p:nvPr/>
        </p:nvSpPr>
        <p:spPr>
          <a:xfrm>
            <a:off x="701679" y="1292860"/>
            <a:ext cx="4653175" cy="2068228"/>
          </a:xfrm>
          <a:prstGeom prst="triangle">
            <a:avLst/>
          </a:prstGeom>
          <a:solidFill>
            <a:schemeClr val="bg1"/>
          </a:solidFill>
          <a:ln w="127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200" dirty="0">
              <a:solidFill>
                <a:srgbClr val="7030A0"/>
              </a:solidFill>
              <a:latin typeface="Noto Sans" panose="020B0502040504020204" pitchFamily="34" charset="0"/>
              <a:ea typeface="Noto Sans" panose="020B0502040504020204" pitchFamily="34" charset="0"/>
              <a:cs typeface="Noto Sans" panose="020B0502040504020204" pitchFamily="34" charset="0"/>
            </a:endParaRPr>
          </a:p>
          <a:p>
            <a:pPr algn="ctr"/>
            <a:endParaRPr lang="nl-NL" sz="1200" dirty="0">
              <a:solidFill>
                <a:srgbClr val="7030A0"/>
              </a:solidFill>
              <a:latin typeface="Noto Sans" panose="020B0502040504020204" pitchFamily="34" charset="0"/>
              <a:ea typeface="Noto Sans" panose="020B0502040504020204" pitchFamily="34" charset="0"/>
              <a:cs typeface="Noto Sans" panose="020B0502040504020204" pitchFamily="34" charset="0"/>
            </a:endParaRPr>
          </a:p>
          <a:p>
            <a:pPr algn="ctr"/>
            <a:endParaRPr lang="nl-NL" sz="1200" dirty="0">
              <a:solidFill>
                <a:srgbClr val="7030A0"/>
              </a:solidFill>
              <a:latin typeface="Noto Sans" panose="020B0502040504020204" pitchFamily="34" charset="0"/>
              <a:ea typeface="Noto Sans" panose="020B0502040504020204" pitchFamily="34" charset="0"/>
              <a:cs typeface="Noto Sans" panose="020B0502040504020204" pitchFamily="34" charset="0"/>
            </a:endParaRPr>
          </a:p>
          <a:p>
            <a:pPr algn="ctr"/>
            <a:endParaRPr lang="nl-NL" sz="1200" dirty="0">
              <a:solidFill>
                <a:srgbClr val="7030A0"/>
              </a:solidFill>
              <a:latin typeface="Noto Sans" panose="020B0502040504020204" pitchFamily="34" charset="0"/>
              <a:ea typeface="Noto Sans" panose="020B0502040504020204" pitchFamily="34" charset="0"/>
              <a:cs typeface="Noto Sans" panose="020B0502040504020204" pitchFamily="34" charset="0"/>
            </a:endParaRPr>
          </a:p>
          <a:p>
            <a:pPr algn="ctr"/>
            <a:endParaRPr lang="nl-NL" sz="1200" dirty="0">
              <a:solidFill>
                <a:srgbClr val="7030A0"/>
              </a:solidFill>
              <a:latin typeface="Noto Sans" panose="020B0502040504020204" pitchFamily="34" charset="0"/>
              <a:ea typeface="Noto Sans" panose="020B0502040504020204" pitchFamily="34" charset="0"/>
              <a:cs typeface="Noto Sans" panose="020B0502040504020204" pitchFamily="34" charset="0"/>
            </a:endParaRPr>
          </a:p>
          <a:p>
            <a:pPr algn="ctr"/>
            <a:endParaRPr lang="nl-NL" sz="1200" dirty="0">
              <a:solidFill>
                <a:srgbClr val="7030A0"/>
              </a:solidFill>
              <a:latin typeface="Noto Sans" panose="020B0502040504020204" pitchFamily="34" charset="0"/>
              <a:ea typeface="Noto Sans" panose="020B0502040504020204" pitchFamily="34" charset="0"/>
              <a:cs typeface="Noto Sans" panose="020B0502040504020204" pitchFamily="34" charset="0"/>
            </a:endParaRPr>
          </a:p>
          <a:p>
            <a:pPr algn="ctr"/>
            <a:endParaRPr lang="nl-NL" sz="1200" dirty="0">
              <a:solidFill>
                <a:srgbClr val="7030A0"/>
              </a:solidFill>
              <a:latin typeface="Noto Sans" panose="020B0502040504020204" pitchFamily="34" charset="0"/>
              <a:ea typeface="Noto Sans" panose="020B0502040504020204" pitchFamily="34" charset="0"/>
              <a:cs typeface="Noto Sans" panose="020B0502040504020204" pitchFamily="34" charset="0"/>
            </a:endParaRPr>
          </a:p>
        </p:txBody>
      </p:sp>
      <p:sp>
        <p:nvSpPr>
          <p:cNvPr id="12" name="Ovaal 11">
            <a:extLst>
              <a:ext uri="{FF2B5EF4-FFF2-40B4-BE49-F238E27FC236}">
                <a16:creationId xmlns:a16="http://schemas.microsoft.com/office/drawing/2014/main" id="{60297003-B13F-67CB-ECE6-56BBD0D4F69C}"/>
              </a:ext>
            </a:extLst>
          </p:cNvPr>
          <p:cNvSpPr/>
          <p:nvPr/>
        </p:nvSpPr>
        <p:spPr>
          <a:xfrm>
            <a:off x="1197233" y="2799275"/>
            <a:ext cx="1734929" cy="498693"/>
          </a:xfrm>
          <a:prstGeom prst="ellipse">
            <a:avLst/>
          </a:prstGeom>
          <a:noFill/>
          <a:ln>
            <a:solidFill>
              <a:srgbClr val="194A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a:solidFill>
                  <a:srgbClr val="194A80"/>
                </a:solidFill>
                <a:latin typeface="Noto Sans" panose="020B0502040504020204" pitchFamily="34" charset="0"/>
                <a:ea typeface="Noto Sans" panose="020B0502040504020204" pitchFamily="34" charset="0"/>
                <a:cs typeface="Noto Sans" panose="020B0502040504020204" pitchFamily="34" charset="0"/>
              </a:rPr>
              <a:t>20LO</a:t>
            </a:r>
          </a:p>
          <a:p>
            <a:pPr algn="ctr"/>
            <a:endParaRPr lang="nl-NL" sz="1100">
              <a:solidFill>
                <a:srgbClr val="194A80"/>
              </a:solidFill>
              <a:latin typeface="Noto Sans" panose="020B0502040504020204" pitchFamily="34" charset="0"/>
              <a:ea typeface="Noto Sans" panose="020B0502040504020204" pitchFamily="34" charset="0"/>
              <a:cs typeface="Noto Sans" panose="020B0502040504020204" pitchFamily="34" charset="0"/>
            </a:endParaRPr>
          </a:p>
        </p:txBody>
      </p:sp>
      <p:sp>
        <p:nvSpPr>
          <p:cNvPr id="13" name="Ovaal 12">
            <a:extLst>
              <a:ext uri="{FF2B5EF4-FFF2-40B4-BE49-F238E27FC236}">
                <a16:creationId xmlns:a16="http://schemas.microsoft.com/office/drawing/2014/main" id="{3FBE4FCC-E024-054B-8DBC-DE3D8017C306}"/>
              </a:ext>
            </a:extLst>
          </p:cNvPr>
          <p:cNvSpPr/>
          <p:nvPr/>
        </p:nvSpPr>
        <p:spPr>
          <a:xfrm>
            <a:off x="3148021" y="2803478"/>
            <a:ext cx="1734929" cy="498693"/>
          </a:xfrm>
          <a:prstGeom prst="ellipse">
            <a:avLst/>
          </a:prstGeom>
          <a:noFill/>
          <a:ln>
            <a:solidFill>
              <a:srgbClr val="194A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a:solidFill>
                  <a:srgbClr val="194A80"/>
                </a:solidFill>
                <a:latin typeface="Noto Sans" panose="020B0502040504020204" pitchFamily="34" charset="0"/>
                <a:ea typeface="Noto Sans" panose="020B0502040504020204" pitchFamily="34" charset="0"/>
                <a:cs typeface="Noto Sans" panose="020B0502040504020204" pitchFamily="34" charset="0"/>
              </a:rPr>
              <a:t>02EB</a:t>
            </a:r>
          </a:p>
          <a:p>
            <a:pPr algn="ctr"/>
            <a:endParaRPr lang="nl-NL" sz="1100">
              <a:solidFill>
                <a:srgbClr val="194A80"/>
              </a:solidFill>
              <a:latin typeface="Noto Sans" panose="020B0502040504020204" pitchFamily="34" charset="0"/>
              <a:ea typeface="Noto Sans" panose="020B0502040504020204" pitchFamily="34" charset="0"/>
              <a:cs typeface="Noto Sans" panose="020B0502040504020204" pitchFamily="34" charset="0"/>
            </a:endParaRPr>
          </a:p>
        </p:txBody>
      </p:sp>
      <p:pic>
        <p:nvPicPr>
          <p:cNvPr id="14" name="Picture 2" descr="CS Vincent van Gogh - Leden bedrijvengids">
            <a:extLst>
              <a:ext uri="{FF2B5EF4-FFF2-40B4-BE49-F238E27FC236}">
                <a16:creationId xmlns:a16="http://schemas.microsoft.com/office/drawing/2014/main" id="{5BC62F3A-F210-6D97-8824-2C4B22DE6BD9}"/>
              </a:ext>
            </a:extLst>
          </p:cNvPr>
          <p:cNvPicPr>
            <a:picLocks noChangeAspect="1" noChangeArrowheads="1"/>
          </p:cNvPicPr>
          <p:nvPr/>
        </p:nvPicPr>
        <p:blipFill rotWithShape="1">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b="43068"/>
          <a:stretch/>
        </p:blipFill>
        <p:spPr bwMode="auto">
          <a:xfrm>
            <a:off x="3352848" y="2947192"/>
            <a:ext cx="523112" cy="297816"/>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4" descr="Dr. Nassau College - Posts | Facebook">
            <a:extLst>
              <a:ext uri="{FF2B5EF4-FFF2-40B4-BE49-F238E27FC236}">
                <a16:creationId xmlns:a16="http://schemas.microsoft.com/office/drawing/2014/main" id="{24BE75F6-9CFD-B7CD-0DB9-7C0BD5D6FDBE}"/>
              </a:ext>
            </a:extLst>
          </p:cNvPr>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272683" y="2952684"/>
            <a:ext cx="264268" cy="217382"/>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4" descr="Dr. Nassau College - Posts | Facebook">
            <a:extLst>
              <a:ext uri="{FF2B5EF4-FFF2-40B4-BE49-F238E27FC236}">
                <a16:creationId xmlns:a16="http://schemas.microsoft.com/office/drawing/2014/main" id="{80F45DFD-FC8D-EDFE-2A72-28DA971AA431}"/>
              </a:ext>
            </a:extLst>
          </p:cNvPr>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539551" y="3004351"/>
            <a:ext cx="264268" cy="217382"/>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4" descr="Dr. Nassau College - Posts | Facebook">
            <a:extLst>
              <a:ext uri="{FF2B5EF4-FFF2-40B4-BE49-F238E27FC236}">
                <a16:creationId xmlns:a16="http://schemas.microsoft.com/office/drawing/2014/main" id="{6DB6463E-4B59-E412-3060-905289626775}"/>
              </a:ext>
            </a:extLst>
          </p:cNvPr>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806419" y="3039317"/>
            <a:ext cx="264268" cy="217382"/>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4" descr="Dr. Nassau College - Posts | Facebook">
            <a:extLst>
              <a:ext uri="{FF2B5EF4-FFF2-40B4-BE49-F238E27FC236}">
                <a16:creationId xmlns:a16="http://schemas.microsoft.com/office/drawing/2014/main" id="{E3BF9B1A-B3F6-52D7-539F-9C7DAEED0E93}"/>
              </a:ext>
            </a:extLst>
          </p:cNvPr>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073287" y="3041757"/>
            <a:ext cx="264268" cy="217382"/>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4" descr="Dr. Nassau College - Posts | Facebook">
            <a:extLst>
              <a:ext uri="{FF2B5EF4-FFF2-40B4-BE49-F238E27FC236}">
                <a16:creationId xmlns:a16="http://schemas.microsoft.com/office/drawing/2014/main" id="{A131C7BE-5C3A-E016-C663-54D308137031}"/>
              </a:ext>
            </a:extLst>
          </p:cNvPr>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340155" y="3000382"/>
            <a:ext cx="264268" cy="217382"/>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4" descr="Dr. Nassau College - Posts | Facebook">
            <a:extLst>
              <a:ext uri="{FF2B5EF4-FFF2-40B4-BE49-F238E27FC236}">
                <a16:creationId xmlns:a16="http://schemas.microsoft.com/office/drawing/2014/main" id="{1836A1A0-578A-0811-F01C-74BF1E771B5D}"/>
              </a:ext>
            </a:extLst>
          </p:cNvPr>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607024" y="2952684"/>
            <a:ext cx="264268" cy="217382"/>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2" descr="CS Vincent van Gogh - Leden bedrijvengids">
            <a:extLst>
              <a:ext uri="{FF2B5EF4-FFF2-40B4-BE49-F238E27FC236}">
                <a16:creationId xmlns:a16="http://schemas.microsoft.com/office/drawing/2014/main" id="{970B7752-EA36-1DE1-390B-07645A59C7ED}"/>
              </a:ext>
            </a:extLst>
          </p:cNvPr>
          <p:cNvPicPr>
            <a:picLocks noChangeAspect="1" noChangeArrowheads="1"/>
          </p:cNvPicPr>
          <p:nvPr/>
        </p:nvPicPr>
        <p:blipFill rotWithShape="1">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b="43068"/>
          <a:stretch/>
        </p:blipFill>
        <p:spPr bwMode="auto">
          <a:xfrm>
            <a:off x="3773753" y="2995071"/>
            <a:ext cx="523112" cy="297816"/>
          </a:xfrm>
          <a:prstGeom prst="rect">
            <a:avLst/>
          </a:prstGeom>
          <a:noFill/>
          <a:extLst>
            <a:ext uri="{909E8E84-426E-40DD-AFC4-6F175D3DCCD1}">
              <a14:hiddenFill xmlns:a14="http://schemas.microsoft.com/office/drawing/2010/main">
                <a:solidFill>
                  <a:srgbClr val="FFFFFF"/>
                </a:solidFill>
              </a14:hiddenFill>
            </a:ext>
          </a:extLst>
        </p:spPr>
      </p:pic>
      <p:pic>
        <p:nvPicPr>
          <p:cNvPr id="32" name="Picture 2" descr="CS Vincent van Gogh - Leden bedrijvengids">
            <a:extLst>
              <a:ext uri="{FF2B5EF4-FFF2-40B4-BE49-F238E27FC236}">
                <a16:creationId xmlns:a16="http://schemas.microsoft.com/office/drawing/2014/main" id="{5B243E7D-E746-3B2C-B61F-DD0EDDEFC36E}"/>
              </a:ext>
            </a:extLst>
          </p:cNvPr>
          <p:cNvPicPr>
            <a:picLocks noChangeAspect="1" noChangeArrowheads="1"/>
          </p:cNvPicPr>
          <p:nvPr/>
        </p:nvPicPr>
        <p:blipFill rotWithShape="1">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b="43068"/>
          <a:stretch/>
        </p:blipFill>
        <p:spPr bwMode="auto">
          <a:xfrm>
            <a:off x="4166644" y="2943411"/>
            <a:ext cx="523112" cy="297816"/>
          </a:xfrm>
          <a:prstGeom prst="rect">
            <a:avLst/>
          </a:prstGeom>
          <a:noFill/>
          <a:extLst>
            <a:ext uri="{909E8E84-426E-40DD-AFC4-6F175D3DCCD1}">
              <a14:hiddenFill xmlns:a14="http://schemas.microsoft.com/office/drawing/2010/main">
                <a:solidFill>
                  <a:srgbClr val="FFFFFF"/>
                </a:solidFill>
              </a14:hiddenFill>
            </a:ext>
          </a:extLst>
        </p:spPr>
      </p:pic>
      <p:sp>
        <p:nvSpPr>
          <p:cNvPr id="50" name="Ovaal 49">
            <a:extLst>
              <a:ext uri="{FF2B5EF4-FFF2-40B4-BE49-F238E27FC236}">
                <a16:creationId xmlns:a16="http://schemas.microsoft.com/office/drawing/2014/main" id="{E7DCACC5-6CC0-1E05-7651-1121B826A733}"/>
              </a:ext>
            </a:extLst>
          </p:cNvPr>
          <p:cNvSpPr/>
          <p:nvPr/>
        </p:nvSpPr>
        <p:spPr>
          <a:xfrm>
            <a:off x="2588207" y="2852641"/>
            <a:ext cx="1270069" cy="450532"/>
          </a:xfrm>
          <a:prstGeom prst="ellipse">
            <a:avLst/>
          </a:prstGeom>
          <a:noFill/>
          <a:ln>
            <a:solidFill>
              <a:srgbClr val="7030A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rgbClr val="7030A0"/>
              </a:solidFill>
            </a:endParaRPr>
          </a:p>
        </p:txBody>
      </p:sp>
      <p:cxnSp>
        <p:nvCxnSpPr>
          <p:cNvPr id="52" name="Gebogen verbindingslijn 51">
            <a:extLst>
              <a:ext uri="{FF2B5EF4-FFF2-40B4-BE49-F238E27FC236}">
                <a16:creationId xmlns:a16="http://schemas.microsoft.com/office/drawing/2014/main" id="{49C95A1C-D8EC-3325-56F8-23C4AAB73013}"/>
              </a:ext>
            </a:extLst>
          </p:cNvPr>
          <p:cNvCxnSpPr>
            <a:cxnSpLocks/>
            <a:stCxn id="50" idx="4"/>
            <a:endCxn id="55" idx="1"/>
          </p:cNvCxnSpPr>
          <p:nvPr/>
        </p:nvCxnSpPr>
        <p:spPr>
          <a:xfrm rot="16200000" flipH="1">
            <a:off x="3160058" y="3366357"/>
            <a:ext cx="277427" cy="151058"/>
          </a:xfrm>
          <a:prstGeom prst="bentConnector2">
            <a:avLst/>
          </a:prstGeom>
          <a:ln>
            <a:solidFill>
              <a:srgbClr val="7030A0"/>
            </a:solidFill>
            <a:tailEnd type="triangle"/>
          </a:ln>
        </p:spPr>
        <p:style>
          <a:lnRef idx="1">
            <a:schemeClr val="accent1"/>
          </a:lnRef>
          <a:fillRef idx="0">
            <a:schemeClr val="accent1"/>
          </a:fillRef>
          <a:effectRef idx="0">
            <a:schemeClr val="accent1"/>
          </a:effectRef>
          <a:fontRef idx="minor">
            <a:schemeClr val="tx1"/>
          </a:fontRef>
        </p:style>
      </p:cxnSp>
      <p:sp>
        <p:nvSpPr>
          <p:cNvPr id="55" name="Tekstvak 54">
            <a:extLst>
              <a:ext uri="{FF2B5EF4-FFF2-40B4-BE49-F238E27FC236}">
                <a16:creationId xmlns:a16="http://schemas.microsoft.com/office/drawing/2014/main" id="{A1760957-8D27-3881-D7E2-F0C2B72CA38A}"/>
              </a:ext>
            </a:extLst>
          </p:cNvPr>
          <p:cNvSpPr txBox="1"/>
          <p:nvPr/>
        </p:nvSpPr>
        <p:spPr>
          <a:xfrm>
            <a:off x="3374300" y="3457489"/>
            <a:ext cx="2775119" cy="246221"/>
          </a:xfrm>
          <a:prstGeom prst="rect">
            <a:avLst/>
          </a:prstGeom>
          <a:noFill/>
        </p:spPr>
        <p:txBody>
          <a:bodyPr wrap="none" rtlCol="0">
            <a:spAutoFit/>
          </a:bodyPr>
          <a:lstStyle/>
          <a:p>
            <a:r>
              <a:rPr lang="nl-NL" sz="1000" dirty="0">
                <a:latin typeface="Noto Sans" panose="020B0502040504020204" pitchFamily="34" charset="0"/>
                <a:ea typeface="Noto Sans" panose="020B0502040504020204" pitchFamily="34" charset="0"/>
                <a:cs typeface="Noto Sans" panose="020B0502040504020204" pitchFamily="34" charset="0"/>
              </a:rPr>
              <a:t>Volta wordt behandeld als ware één locatie</a:t>
            </a:r>
          </a:p>
        </p:txBody>
      </p:sp>
      <p:sp>
        <p:nvSpPr>
          <p:cNvPr id="20" name="Rechthoek 19">
            <a:extLst>
              <a:ext uri="{FF2B5EF4-FFF2-40B4-BE49-F238E27FC236}">
                <a16:creationId xmlns:a16="http://schemas.microsoft.com/office/drawing/2014/main" id="{CB211758-BBAC-B123-F479-E04E1D393D89}"/>
              </a:ext>
            </a:extLst>
          </p:cNvPr>
          <p:cNvSpPr/>
          <p:nvPr/>
        </p:nvSpPr>
        <p:spPr>
          <a:xfrm>
            <a:off x="9571465" y="2226544"/>
            <a:ext cx="1918855" cy="407971"/>
          </a:xfrm>
          <a:prstGeom prst="rect">
            <a:avLst/>
          </a:prstGeom>
          <a:solidFill>
            <a:srgbClr val="194A80"/>
          </a:solidFill>
          <a:ln>
            <a:solidFill>
              <a:srgbClr val="194A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a:latin typeface="Noto Sans" panose="020B0502040504020204" pitchFamily="34" charset="0"/>
                <a:ea typeface="Noto Sans" panose="020B0502040504020204" pitchFamily="34" charset="0"/>
                <a:cs typeface="Noto Sans" panose="020B0502040504020204" pitchFamily="34" charset="0"/>
              </a:rPr>
              <a:t>bestuur (identiteit)</a:t>
            </a:r>
          </a:p>
        </p:txBody>
      </p:sp>
      <p:sp>
        <p:nvSpPr>
          <p:cNvPr id="36" name="Rectangle 2">
            <a:extLst>
              <a:ext uri="{FF2B5EF4-FFF2-40B4-BE49-F238E27FC236}">
                <a16:creationId xmlns:a16="http://schemas.microsoft.com/office/drawing/2014/main" id="{497246A0-9324-A0AE-AA95-A44DF1302E18}"/>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nl-NL"/>
          </a:p>
        </p:txBody>
      </p:sp>
      <p:pic>
        <p:nvPicPr>
          <p:cNvPr id="1025" name="Afbeelding 2" descr="Afbeelding met Graphics, logo, Lettertype, grafische vormgeving&#10;&#10;Automatisch gegenereerde beschrijving">
            <a:extLst>
              <a:ext uri="{FF2B5EF4-FFF2-40B4-BE49-F238E27FC236}">
                <a16:creationId xmlns:a16="http://schemas.microsoft.com/office/drawing/2014/main" id="{B4752F77-D356-A7CE-F4B6-362E0273B02E}"/>
              </a:ext>
            </a:extLst>
          </p:cNvPr>
          <p:cNvPicPr>
            <a:picLocks noChangeAspect="1" noChangeArrowheads="1"/>
          </p:cNvPicPr>
          <p:nvPr/>
        </p:nvPicPr>
        <p:blipFill rotWithShape="1">
          <a:blip r:embed="rId5" r:link="rId6">
            <a:extLst>
              <a:ext uri="{28A0092B-C50C-407E-A947-70E740481C1C}">
                <a14:useLocalDpi xmlns:a14="http://schemas.microsoft.com/office/drawing/2010/main" val="0"/>
              </a:ext>
            </a:extLst>
          </a:blip>
          <a:srcRect l="13938" t="7870" r="10815" b="995"/>
          <a:stretch>
            <a:fillRect/>
          </a:stretch>
        </p:blipFill>
        <p:spPr bwMode="auto">
          <a:xfrm>
            <a:off x="2592088" y="1915685"/>
            <a:ext cx="993875" cy="775459"/>
          </a:xfrm>
          <a:prstGeom prst="rect">
            <a:avLst/>
          </a:prstGeom>
          <a:noFill/>
          <a:extLst>
            <a:ext uri="{909E8E84-426E-40DD-AFC4-6F175D3DCCD1}">
              <a14:hiddenFill xmlns:a14="http://schemas.microsoft.com/office/drawing/2010/main">
                <a:solidFill>
                  <a:srgbClr val="FFFFFF"/>
                </a:solidFill>
              </a14:hiddenFill>
            </a:ext>
          </a:extLst>
        </p:spPr>
      </p:pic>
      <p:sp>
        <p:nvSpPr>
          <p:cNvPr id="58" name="Rechthoek 57">
            <a:extLst>
              <a:ext uri="{FF2B5EF4-FFF2-40B4-BE49-F238E27FC236}">
                <a16:creationId xmlns:a16="http://schemas.microsoft.com/office/drawing/2014/main" id="{3863198E-EDA6-7AA5-3126-14B36B1E5A96}"/>
              </a:ext>
            </a:extLst>
          </p:cNvPr>
          <p:cNvSpPr/>
          <p:nvPr/>
        </p:nvSpPr>
        <p:spPr>
          <a:xfrm>
            <a:off x="9571466" y="2958268"/>
            <a:ext cx="1918855" cy="407971"/>
          </a:xfrm>
          <a:prstGeom prst="rect">
            <a:avLst/>
          </a:prstGeom>
          <a:solidFill>
            <a:srgbClr val="194A80"/>
          </a:solidFill>
          <a:ln>
            <a:solidFill>
              <a:srgbClr val="194A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a:latin typeface="Noto Sans" panose="020B0502040504020204" pitchFamily="34" charset="0"/>
                <a:ea typeface="Noto Sans" panose="020B0502040504020204" pitchFamily="34" charset="0"/>
                <a:cs typeface="Noto Sans" panose="020B0502040504020204" pitchFamily="34" charset="0"/>
              </a:rPr>
              <a:t>directeur</a:t>
            </a:r>
          </a:p>
        </p:txBody>
      </p:sp>
      <p:cxnSp>
        <p:nvCxnSpPr>
          <p:cNvPr id="59" name="Rechte verbindingslijn met pijl 58">
            <a:extLst>
              <a:ext uri="{FF2B5EF4-FFF2-40B4-BE49-F238E27FC236}">
                <a16:creationId xmlns:a16="http://schemas.microsoft.com/office/drawing/2014/main" id="{F06F5422-60BD-B676-F014-2DE1D700D5CC}"/>
              </a:ext>
            </a:extLst>
          </p:cNvPr>
          <p:cNvCxnSpPr>
            <a:cxnSpLocks/>
          </p:cNvCxnSpPr>
          <p:nvPr/>
        </p:nvCxnSpPr>
        <p:spPr>
          <a:xfrm>
            <a:off x="8493791" y="3157102"/>
            <a:ext cx="902835" cy="0"/>
          </a:xfrm>
          <a:prstGeom prst="straightConnector1">
            <a:avLst/>
          </a:prstGeom>
          <a:ln w="19050">
            <a:solidFill>
              <a:srgbClr val="D8117E"/>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60" name="Rechthoek 59">
            <a:extLst>
              <a:ext uri="{FF2B5EF4-FFF2-40B4-BE49-F238E27FC236}">
                <a16:creationId xmlns:a16="http://schemas.microsoft.com/office/drawing/2014/main" id="{AA8330BB-407F-0663-AA1A-3095A0A6D4F2}"/>
              </a:ext>
            </a:extLst>
          </p:cNvPr>
          <p:cNvSpPr/>
          <p:nvPr/>
        </p:nvSpPr>
        <p:spPr>
          <a:xfrm>
            <a:off x="9571466" y="1565493"/>
            <a:ext cx="1918855" cy="407971"/>
          </a:xfrm>
          <a:prstGeom prst="rect">
            <a:avLst/>
          </a:prstGeom>
          <a:solidFill>
            <a:srgbClr val="194A80"/>
          </a:solidFill>
          <a:ln>
            <a:solidFill>
              <a:srgbClr val="194A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a:latin typeface="Noto Sans" panose="020B0502040504020204" pitchFamily="34" charset="0"/>
                <a:ea typeface="Noto Sans" panose="020B0502040504020204" pitchFamily="34" charset="0"/>
                <a:cs typeface="Noto Sans" panose="020B0502040504020204" pitchFamily="34" charset="0"/>
              </a:rPr>
              <a:t>bestuur</a:t>
            </a:r>
          </a:p>
        </p:txBody>
      </p:sp>
      <p:cxnSp>
        <p:nvCxnSpPr>
          <p:cNvPr id="61" name="Rechte verbindingslijn met pijl 60">
            <a:extLst>
              <a:ext uri="{FF2B5EF4-FFF2-40B4-BE49-F238E27FC236}">
                <a16:creationId xmlns:a16="http://schemas.microsoft.com/office/drawing/2014/main" id="{44D3A7ED-C37C-FFD4-85C9-B58F042AEB41}"/>
              </a:ext>
            </a:extLst>
          </p:cNvPr>
          <p:cNvCxnSpPr>
            <a:cxnSpLocks/>
          </p:cNvCxnSpPr>
          <p:nvPr/>
        </p:nvCxnSpPr>
        <p:spPr>
          <a:xfrm flipV="1">
            <a:off x="8493791" y="1769348"/>
            <a:ext cx="902835" cy="1"/>
          </a:xfrm>
          <a:prstGeom prst="straightConnector1">
            <a:avLst/>
          </a:prstGeom>
          <a:ln w="19050">
            <a:solidFill>
              <a:srgbClr val="D8117E"/>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62" name="Rechthoek 61">
            <a:extLst>
              <a:ext uri="{FF2B5EF4-FFF2-40B4-BE49-F238E27FC236}">
                <a16:creationId xmlns:a16="http://schemas.microsoft.com/office/drawing/2014/main" id="{6C40D668-77CA-1F37-B529-83A233E18D6C}"/>
              </a:ext>
            </a:extLst>
          </p:cNvPr>
          <p:cNvSpPr/>
          <p:nvPr/>
        </p:nvSpPr>
        <p:spPr>
          <a:xfrm>
            <a:off x="6920005" y="2226544"/>
            <a:ext cx="1401654" cy="407971"/>
          </a:xfrm>
          <a:prstGeom prst="rect">
            <a:avLst/>
          </a:prstGeom>
          <a:noFill/>
          <a:ln w="19050">
            <a:solidFill>
              <a:srgbClr val="194A8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rPr>
              <a:t>2x </a:t>
            </a:r>
            <a:r>
              <a:rPr lang="nl-NL" sz="1100" dirty="0" err="1">
                <a:solidFill>
                  <a:schemeClr val="tx1"/>
                </a:solidFill>
                <a:latin typeface="Noto Sans" panose="020B0502040504020204" pitchFamily="34" charset="0"/>
                <a:ea typeface="Noto Sans" panose="020B0502040504020204" pitchFamily="34" charset="0"/>
                <a:cs typeface="Noto Sans" panose="020B0502040504020204" pitchFamily="34" charset="0"/>
              </a:rPr>
              <a:t>mr</a:t>
            </a:r>
            <a:endPar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endParaRPr>
          </a:p>
        </p:txBody>
      </p:sp>
      <p:sp>
        <p:nvSpPr>
          <p:cNvPr id="1024" name="Rechthoek 1023">
            <a:extLst>
              <a:ext uri="{FF2B5EF4-FFF2-40B4-BE49-F238E27FC236}">
                <a16:creationId xmlns:a16="http://schemas.microsoft.com/office/drawing/2014/main" id="{6309C3E9-89FA-D993-204A-40E62CD7BF38}"/>
              </a:ext>
            </a:extLst>
          </p:cNvPr>
          <p:cNvSpPr/>
          <p:nvPr/>
        </p:nvSpPr>
        <p:spPr>
          <a:xfrm>
            <a:off x="6920005" y="1565493"/>
            <a:ext cx="1401654" cy="407971"/>
          </a:xfrm>
          <a:prstGeom prst="rect">
            <a:avLst/>
          </a:prstGeom>
          <a:noFill/>
          <a:ln w="19050">
            <a:solidFill>
              <a:srgbClr val="7030A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err="1">
                <a:solidFill>
                  <a:schemeClr val="tx1"/>
                </a:solidFill>
                <a:latin typeface="Noto Sans" panose="020B0502040504020204" pitchFamily="34" charset="0"/>
                <a:ea typeface="Noto Sans" panose="020B0502040504020204" pitchFamily="34" charset="0"/>
                <a:cs typeface="Noto Sans" panose="020B0502040504020204" pitchFamily="34" charset="0"/>
              </a:rPr>
              <a:t>gmr</a:t>
            </a:r>
            <a:endPar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endParaRPr>
          </a:p>
        </p:txBody>
      </p:sp>
      <p:sp>
        <p:nvSpPr>
          <p:cNvPr id="1027" name="Tijdelijke aanduiding voor inhoud 2">
            <a:extLst>
              <a:ext uri="{FF2B5EF4-FFF2-40B4-BE49-F238E27FC236}">
                <a16:creationId xmlns:a16="http://schemas.microsoft.com/office/drawing/2014/main" id="{596B66A7-84EA-BDAF-63CD-C916C641005B}"/>
              </a:ext>
            </a:extLst>
          </p:cNvPr>
          <p:cNvSpPr>
            <a:spLocks noGrp="1"/>
          </p:cNvSpPr>
          <p:nvPr>
            <p:ph idx="1"/>
          </p:nvPr>
        </p:nvSpPr>
        <p:spPr>
          <a:xfrm>
            <a:off x="838200" y="3852685"/>
            <a:ext cx="9926244" cy="1411625"/>
          </a:xfrm>
          <a:ln>
            <a:noFill/>
          </a:ln>
        </p:spPr>
        <p:txBody>
          <a:bodyPr>
            <a:noAutofit/>
          </a:bodyPr>
          <a:lstStyle/>
          <a:p>
            <a:pPr marL="377825" indent="-285750">
              <a:lnSpc>
                <a:spcPct val="114000"/>
              </a:lnSpc>
              <a:spcBef>
                <a:spcPts val="600"/>
              </a:spcBef>
            </a:pPr>
            <a:r>
              <a:rPr lang="nl-NL" sz="1200" dirty="0">
                <a:latin typeface="Noto Sans" panose="020B0502040504020204" pitchFamily="34" charset="0"/>
                <a:ea typeface="Noto Sans" panose="020B0502040504020204" pitchFamily="34" charset="0"/>
                <a:cs typeface="Noto Sans" panose="020B0502040504020204" pitchFamily="34" charset="0"/>
              </a:rPr>
              <a:t>De leden van de </a:t>
            </a:r>
            <a:r>
              <a:rPr lang="nl-NL" sz="1200" dirty="0" err="1">
                <a:latin typeface="Noto Sans" panose="020B0502040504020204" pitchFamily="34" charset="0"/>
                <a:ea typeface="Noto Sans" panose="020B0502040504020204" pitchFamily="34" charset="0"/>
                <a:cs typeface="Noto Sans" panose="020B0502040504020204" pitchFamily="34" charset="0"/>
              </a:rPr>
              <a:t>mr’en</a:t>
            </a:r>
            <a:r>
              <a:rPr lang="nl-NL" sz="1200" dirty="0">
                <a:latin typeface="Noto Sans" panose="020B0502040504020204" pitchFamily="34" charset="0"/>
                <a:ea typeface="Noto Sans" panose="020B0502040504020204" pitchFamily="34" charset="0"/>
                <a:cs typeface="Noto Sans" panose="020B0502040504020204" pitchFamily="34" charset="0"/>
              </a:rPr>
              <a:t> en </a:t>
            </a:r>
            <a:r>
              <a:rPr lang="nl-NL" sz="1200" dirty="0" err="1">
                <a:latin typeface="Noto Sans" panose="020B0502040504020204" pitchFamily="34" charset="0"/>
                <a:ea typeface="Noto Sans" panose="020B0502040504020204" pitchFamily="34" charset="0"/>
                <a:cs typeface="Noto Sans" panose="020B0502040504020204" pitchFamily="34" charset="0"/>
              </a:rPr>
              <a:t>mrp</a:t>
            </a:r>
            <a:r>
              <a:rPr lang="nl-NL" sz="1200" dirty="0">
                <a:latin typeface="Noto Sans" panose="020B0502040504020204" pitchFamily="34" charset="0"/>
                <a:ea typeface="Noto Sans" panose="020B0502040504020204" pitchFamily="34" charset="0"/>
                <a:cs typeface="Noto Sans" panose="020B0502040504020204" pitchFamily="34" charset="0"/>
              </a:rPr>
              <a:t> kiezen de </a:t>
            </a:r>
            <a:r>
              <a:rPr lang="nl-NL" sz="1200" dirty="0" err="1">
                <a:latin typeface="Noto Sans" panose="020B0502040504020204" pitchFamily="34" charset="0"/>
                <a:ea typeface="Noto Sans" panose="020B0502040504020204" pitchFamily="34" charset="0"/>
                <a:cs typeface="Noto Sans" panose="020B0502040504020204" pitchFamily="34" charset="0"/>
              </a:rPr>
              <a:t>gmr</a:t>
            </a:r>
            <a:r>
              <a:rPr lang="nl-NL" sz="1200" dirty="0">
                <a:latin typeface="Noto Sans" panose="020B0502040504020204" pitchFamily="34" charset="0"/>
                <a:ea typeface="Noto Sans" panose="020B0502040504020204" pitchFamily="34" charset="0"/>
                <a:cs typeface="Noto Sans" panose="020B0502040504020204" pitchFamily="34" charset="0"/>
              </a:rPr>
              <a:t>. Daarbij is er een bindende voordracht ten behoeve van de deelraad Volta.</a:t>
            </a:r>
          </a:p>
          <a:p>
            <a:pPr marL="835025" lvl="1" indent="-285750">
              <a:lnSpc>
                <a:spcPct val="114000"/>
              </a:lnSpc>
              <a:spcBef>
                <a:spcPts val="600"/>
              </a:spcBef>
            </a:pPr>
            <a:r>
              <a:rPr lang="nl-NL" sz="1100" dirty="0">
                <a:latin typeface="Noto Sans" panose="020B0502040504020204" pitchFamily="34" charset="0"/>
                <a:ea typeface="Noto Sans" panose="020B0502040504020204" pitchFamily="34" charset="0"/>
                <a:cs typeface="Noto Sans" panose="020B0502040504020204" pitchFamily="34" charset="0"/>
              </a:rPr>
              <a:t>Het is mogelijk dat leden van de </a:t>
            </a:r>
            <a:r>
              <a:rPr lang="nl-NL" sz="1100" dirty="0" err="1">
                <a:latin typeface="Noto Sans" panose="020B0502040504020204" pitchFamily="34" charset="0"/>
                <a:ea typeface="Noto Sans" panose="020B0502040504020204" pitchFamily="34" charset="0"/>
                <a:cs typeface="Noto Sans" panose="020B0502040504020204" pitchFamily="34" charset="0"/>
              </a:rPr>
              <a:t>mr</a:t>
            </a:r>
            <a:r>
              <a:rPr lang="nl-NL" sz="1100" dirty="0">
                <a:latin typeface="Noto Sans" panose="020B0502040504020204" pitchFamily="34" charset="0"/>
                <a:ea typeface="Noto Sans" panose="020B0502040504020204" pitchFamily="34" charset="0"/>
                <a:cs typeface="Noto Sans" panose="020B0502040504020204" pitchFamily="34" charset="0"/>
              </a:rPr>
              <a:t> en/of </a:t>
            </a:r>
            <a:r>
              <a:rPr lang="nl-NL" sz="1100" dirty="0" err="1">
                <a:latin typeface="Noto Sans" panose="020B0502040504020204" pitchFamily="34" charset="0"/>
                <a:ea typeface="Noto Sans" panose="020B0502040504020204" pitchFamily="34" charset="0"/>
                <a:cs typeface="Noto Sans" panose="020B0502040504020204" pitchFamily="34" charset="0"/>
              </a:rPr>
              <a:t>dr</a:t>
            </a:r>
            <a:r>
              <a:rPr lang="nl-NL" sz="1100" dirty="0">
                <a:latin typeface="Noto Sans" panose="020B0502040504020204" pitchFamily="34" charset="0"/>
                <a:ea typeface="Noto Sans" panose="020B0502040504020204" pitchFamily="34" charset="0"/>
                <a:cs typeface="Noto Sans" panose="020B0502040504020204" pitchFamily="34" charset="0"/>
              </a:rPr>
              <a:t> dan wel de </a:t>
            </a:r>
            <a:r>
              <a:rPr lang="nl-NL" sz="1100" dirty="0" err="1">
                <a:latin typeface="Noto Sans" panose="020B0502040504020204" pitchFamily="34" charset="0"/>
                <a:ea typeface="Noto Sans" panose="020B0502040504020204" pitchFamily="34" charset="0"/>
                <a:cs typeface="Noto Sans" panose="020B0502040504020204" pitchFamily="34" charset="0"/>
              </a:rPr>
              <a:t>mrp</a:t>
            </a:r>
            <a:r>
              <a:rPr lang="nl-NL" sz="1100" dirty="0">
                <a:latin typeface="Noto Sans" panose="020B0502040504020204" pitchFamily="34" charset="0"/>
                <a:ea typeface="Noto Sans" panose="020B0502040504020204" pitchFamily="34" charset="0"/>
                <a:cs typeface="Noto Sans" panose="020B0502040504020204" pitchFamily="34" charset="0"/>
              </a:rPr>
              <a:t> ook plaatsnemen in de </a:t>
            </a:r>
            <a:r>
              <a:rPr lang="nl-NL" sz="1100" dirty="0" err="1">
                <a:latin typeface="Noto Sans" panose="020B0502040504020204" pitchFamily="34" charset="0"/>
                <a:ea typeface="Noto Sans" panose="020B0502040504020204" pitchFamily="34" charset="0"/>
                <a:cs typeface="Noto Sans" panose="020B0502040504020204" pitchFamily="34" charset="0"/>
              </a:rPr>
              <a:t>gmr</a:t>
            </a:r>
            <a:r>
              <a:rPr lang="nl-NL" sz="1100" dirty="0">
                <a:latin typeface="Noto Sans" panose="020B0502040504020204" pitchFamily="34" charset="0"/>
                <a:ea typeface="Noto Sans" panose="020B0502040504020204" pitchFamily="34" charset="0"/>
                <a:cs typeface="Noto Sans" panose="020B0502040504020204" pitchFamily="34" charset="0"/>
              </a:rPr>
              <a:t>, maar personele overlap hoeft niet.</a:t>
            </a:r>
          </a:p>
          <a:p>
            <a:pPr marL="835025" lvl="1" indent="-285750">
              <a:lnSpc>
                <a:spcPct val="114000"/>
              </a:lnSpc>
              <a:spcBef>
                <a:spcPts val="600"/>
              </a:spcBef>
            </a:pPr>
            <a:r>
              <a:rPr lang="nl-NL" sz="1100" dirty="0">
                <a:latin typeface="Noto Sans" panose="020B0502040504020204" pitchFamily="34" charset="0"/>
                <a:ea typeface="Noto Sans" panose="020B0502040504020204" pitchFamily="34" charset="0"/>
                <a:cs typeface="Noto Sans" panose="020B0502040504020204" pitchFamily="34" charset="0"/>
              </a:rPr>
              <a:t>De beoogde omvang van de </a:t>
            </a:r>
            <a:r>
              <a:rPr lang="nl-NL" sz="1100" dirty="0" err="1">
                <a:latin typeface="Noto Sans" panose="020B0502040504020204" pitchFamily="34" charset="0"/>
                <a:ea typeface="Noto Sans" panose="020B0502040504020204" pitchFamily="34" charset="0"/>
                <a:cs typeface="Noto Sans" panose="020B0502040504020204" pitchFamily="34" charset="0"/>
              </a:rPr>
              <a:t>gmr</a:t>
            </a:r>
            <a:r>
              <a:rPr lang="nl-NL" sz="1100" dirty="0">
                <a:latin typeface="Noto Sans" panose="020B0502040504020204" pitchFamily="34" charset="0"/>
                <a:ea typeface="Noto Sans" panose="020B0502040504020204" pitchFamily="34" charset="0"/>
                <a:cs typeface="Noto Sans" panose="020B0502040504020204" pitchFamily="34" charset="0"/>
              </a:rPr>
              <a:t> is 12 personen. In verband met de fusie wordt de </a:t>
            </a:r>
            <a:r>
              <a:rPr lang="nl-NL" sz="1100" dirty="0" err="1">
                <a:latin typeface="Noto Sans" panose="020B0502040504020204" pitchFamily="34" charset="0"/>
                <a:ea typeface="Noto Sans" panose="020B0502040504020204" pitchFamily="34" charset="0"/>
                <a:cs typeface="Noto Sans" panose="020B0502040504020204" pitchFamily="34" charset="0"/>
              </a:rPr>
              <a:t>gmr</a:t>
            </a:r>
            <a:r>
              <a:rPr lang="nl-NL" sz="1100" dirty="0">
                <a:latin typeface="Noto Sans" panose="020B0502040504020204" pitchFamily="34" charset="0"/>
                <a:ea typeface="Noto Sans" panose="020B0502040504020204" pitchFamily="34" charset="0"/>
                <a:cs typeface="Noto Sans" panose="020B0502040504020204" pitchFamily="34" charset="0"/>
              </a:rPr>
              <a:t> tijdelijk uitgebreid naar 16 personen. Per 1 januari 2026 gaat het aantal </a:t>
            </a:r>
            <a:r>
              <a:rPr lang="nl-NL" sz="1100" dirty="0" err="1">
                <a:latin typeface="Noto Sans" panose="020B0502040504020204" pitchFamily="34" charset="0"/>
                <a:ea typeface="Noto Sans" panose="020B0502040504020204" pitchFamily="34" charset="0"/>
                <a:cs typeface="Noto Sans" panose="020B0502040504020204" pitchFamily="34" charset="0"/>
              </a:rPr>
              <a:t>gmr</a:t>
            </a:r>
            <a:r>
              <a:rPr lang="nl-NL" sz="1100" dirty="0">
                <a:latin typeface="Noto Sans" panose="020B0502040504020204" pitchFamily="34" charset="0"/>
                <a:ea typeface="Noto Sans" panose="020B0502040504020204" pitchFamily="34" charset="0"/>
                <a:cs typeface="Noto Sans" panose="020B0502040504020204" pitchFamily="34" charset="0"/>
              </a:rPr>
              <a:t> leden terug naar 12 personen. </a:t>
            </a:r>
          </a:p>
          <a:p>
            <a:pPr marL="835025" lvl="1" indent="-285750">
              <a:lnSpc>
                <a:spcPct val="114000"/>
              </a:lnSpc>
              <a:spcBef>
                <a:spcPts val="600"/>
              </a:spcBef>
            </a:pPr>
            <a:r>
              <a:rPr lang="nl-NL" sz="1100" dirty="0">
                <a:latin typeface="Noto Sans" panose="020B0502040504020204" pitchFamily="34" charset="0"/>
                <a:ea typeface="Noto Sans" panose="020B0502040504020204" pitchFamily="34" charset="0"/>
                <a:cs typeface="Noto Sans" panose="020B0502040504020204" pitchFamily="34" charset="0"/>
              </a:rPr>
              <a:t>De </a:t>
            </a:r>
            <a:r>
              <a:rPr lang="nl-NL" sz="1100" dirty="0" err="1">
                <a:latin typeface="Noto Sans" panose="020B0502040504020204" pitchFamily="34" charset="0"/>
                <a:ea typeface="Noto Sans" panose="020B0502040504020204" pitchFamily="34" charset="0"/>
                <a:cs typeface="Noto Sans" panose="020B0502040504020204" pitchFamily="34" charset="0"/>
              </a:rPr>
              <a:t>mrp</a:t>
            </a:r>
            <a:r>
              <a:rPr lang="nl-NL" sz="1100" dirty="0">
                <a:latin typeface="Noto Sans" panose="020B0502040504020204" pitchFamily="34" charset="0"/>
                <a:ea typeface="Noto Sans" panose="020B0502040504020204" pitchFamily="34" charset="0"/>
                <a:cs typeface="Noto Sans" panose="020B0502040504020204" pitchFamily="34" charset="0"/>
              </a:rPr>
              <a:t> benoemt één personeelslid van de </a:t>
            </a:r>
            <a:r>
              <a:rPr lang="nl-NL" sz="1100" dirty="0" err="1">
                <a:latin typeface="Noto Sans" panose="020B0502040504020204" pitchFamily="34" charset="0"/>
                <a:ea typeface="Noto Sans" panose="020B0502040504020204" pitchFamily="34" charset="0"/>
                <a:cs typeface="Noto Sans" panose="020B0502040504020204" pitchFamily="34" charset="0"/>
              </a:rPr>
              <a:t>gmr</a:t>
            </a:r>
            <a:r>
              <a:rPr lang="nl-NL" sz="1100" dirty="0">
                <a:latin typeface="Noto Sans" panose="020B0502040504020204" pitchFamily="34" charset="0"/>
                <a:ea typeface="Noto Sans" panose="020B0502040504020204" pitchFamily="34" charset="0"/>
                <a:cs typeface="Noto Sans" panose="020B0502040504020204" pitchFamily="34" charset="0"/>
              </a:rPr>
              <a:t>. De beide </a:t>
            </a:r>
            <a:r>
              <a:rPr lang="nl-NL" sz="1100" dirty="0" err="1">
                <a:latin typeface="Noto Sans" panose="020B0502040504020204" pitchFamily="34" charset="0"/>
                <a:ea typeface="Noto Sans" panose="020B0502040504020204" pitchFamily="34" charset="0"/>
                <a:cs typeface="Noto Sans" panose="020B0502040504020204" pitchFamily="34" charset="0"/>
              </a:rPr>
              <a:t>mr’en</a:t>
            </a:r>
            <a:r>
              <a:rPr lang="nl-NL" sz="1100" dirty="0">
                <a:latin typeface="Noto Sans" panose="020B0502040504020204" pitchFamily="34" charset="0"/>
                <a:ea typeface="Noto Sans" panose="020B0502040504020204" pitchFamily="34" charset="0"/>
                <a:cs typeface="Noto Sans" panose="020B0502040504020204" pitchFamily="34" charset="0"/>
              </a:rPr>
              <a:t> kiezen de overige leden van de </a:t>
            </a:r>
            <a:r>
              <a:rPr lang="nl-NL" sz="1100" dirty="0" err="1">
                <a:latin typeface="Noto Sans" panose="020B0502040504020204" pitchFamily="34" charset="0"/>
                <a:ea typeface="Noto Sans" panose="020B0502040504020204" pitchFamily="34" charset="0"/>
                <a:cs typeface="Noto Sans" panose="020B0502040504020204" pitchFamily="34" charset="0"/>
              </a:rPr>
              <a:t>gmr</a:t>
            </a:r>
            <a:r>
              <a:rPr lang="nl-NL" sz="1100" dirty="0">
                <a:latin typeface="Noto Sans" panose="020B0502040504020204" pitchFamily="34" charset="0"/>
                <a:ea typeface="Noto Sans" panose="020B0502040504020204" pitchFamily="34" charset="0"/>
                <a:cs typeface="Noto Sans" panose="020B0502040504020204" pitchFamily="34" charset="0"/>
              </a:rPr>
              <a:t>, waarbij ze rekening te hebben houden met een bindend </a:t>
            </a:r>
            <a:r>
              <a:rPr lang="nl-NL" sz="1100" dirty="0" err="1">
                <a:latin typeface="Noto Sans" panose="020B0502040504020204" pitchFamily="34" charset="0"/>
                <a:ea typeface="Noto Sans" panose="020B0502040504020204" pitchFamily="34" charset="0"/>
                <a:cs typeface="Noto Sans" panose="020B0502040504020204" pitchFamily="34" charset="0"/>
              </a:rPr>
              <a:t>voordrachtsrecht</a:t>
            </a:r>
            <a:r>
              <a:rPr lang="nl-NL" sz="1100" dirty="0">
                <a:latin typeface="Noto Sans" panose="020B0502040504020204" pitchFamily="34" charset="0"/>
                <a:ea typeface="Noto Sans" panose="020B0502040504020204" pitchFamily="34" charset="0"/>
                <a:cs typeface="Noto Sans" panose="020B0502040504020204" pitchFamily="34" charset="0"/>
              </a:rPr>
              <a:t> van de deelraad Volta voor één </a:t>
            </a:r>
            <a:r>
              <a:rPr lang="nl-NL" sz="1100" dirty="0" err="1">
                <a:latin typeface="Noto Sans" panose="020B0502040504020204" pitchFamily="34" charset="0"/>
                <a:ea typeface="Noto Sans" panose="020B0502040504020204" pitchFamily="34" charset="0"/>
                <a:cs typeface="Noto Sans" panose="020B0502040504020204" pitchFamily="34" charset="0"/>
              </a:rPr>
              <a:t>gmr</a:t>
            </a:r>
            <a:r>
              <a:rPr lang="nl-NL" sz="1100" dirty="0">
                <a:latin typeface="Noto Sans" panose="020B0502040504020204" pitchFamily="34" charset="0"/>
                <a:ea typeface="Noto Sans" panose="020B0502040504020204" pitchFamily="34" charset="0"/>
                <a:cs typeface="Noto Sans" panose="020B0502040504020204" pitchFamily="34" charset="0"/>
              </a:rPr>
              <a:t> zetel (personeel-, ouder dan wel leerlingengeleding). Beide </a:t>
            </a:r>
            <a:r>
              <a:rPr lang="nl-NL" sz="1100" dirty="0" err="1">
                <a:latin typeface="Noto Sans" panose="020B0502040504020204" pitchFamily="34" charset="0"/>
                <a:ea typeface="Noto Sans" panose="020B0502040504020204" pitchFamily="34" charset="0"/>
                <a:cs typeface="Noto Sans" panose="020B0502040504020204" pitchFamily="34" charset="0"/>
              </a:rPr>
              <a:t>mr’en</a:t>
            </a:r>
            <a:r>
              <a:rPr lang="nl-NL" sz="1100" dirty="0">
                <a:latin typeface="Noto Sans" panose="020B0502040504020204" pitchFamily="34" charset="0"/>
                <a:ea typeface="Noto Sans" panose="020B0502040504020204" pitchFamily="34" charset="0"/>
                <a:cs typeface="Noto Sans" panose="020B0502040504020204" pitchFamily="34" charset="0"/>
              </a:rPr>
              <a:t> kiezen de helft van de overige 14 (na 1 januari 2026: 10) leden van de </a:t>
            </a:r>
            <a:r>
              <a:rPr lang="nl-NL" sz="1100" dirty="0" err="1">
                <a:latin typeface="Noto Sans" panose="020B0502040504020204" pitchFamily="34" charset="0"/>
                <a:ea typeface="Noto Sans" panose="020B0502040504020204" pitchFamily="34" charset="0"/>
                <a:cs typeface="Noto Sans" panose="020B0502040504020204" pitchFamily="34" charset="0"/>
              </a:rPr>
              <a:t>gmr</a:t>
            </a:r>
            <a:r>
              <a:rPr lang="nl-NL" sz="1100" dirty="0">
                <a:latin typeface="Noto Sans" panose="020B0502040504020204" pitchFamily="34" charset="0"/>
                <a:ea typeface="Noto Sans" panose="020B0502040504020204" pitchFamily="34" charset="0"/>
                <a:cs typeface="Noto Sans" panose="020B0502040504020204" pitchFamily="34" charset="0"/>
              </a:rPr>
              <a:t>. </a:t>
            </a:r>
          </a:p>
          <a:p>
            <a:pPr marL="835025" lvl="1" indent="-285750">
              <a:lnSpc>
                <a:spcPct val="114000"/>
              </a:lnSpc>
              <a:spcBef>
                <a:spcPts val="600"/>
              </a:spcBef>
            </a:pPr>
            <a:r>
              <a:rPr lang="nl-NL" sz="1100" dirty="0">
                <a:latin typeface="Noto Sans" panose="020B0502040504020204" pitchFamily="34" charset="0"/>
                <a:ea typeface="Noto Sans" panose="020B0502040504020204" pitchFamily="34" charset="0"/>
                <a:cs typeface="Noto Sans" panose="020B0502040504020204" pitchFamily="34" charset="0"/>
              </a:rPr>
              <a:t>De leden van de </a:t>
            </a:r>
            <a:r>
              <a:rPr lang="nl-NL" sz="1100" dirty="0" err="1">
                <a:latin typeface="Noto Sans" panose="020B0502040504020204" pitchFamily="34" charset="0"/>
                <a:ea typeface="Noto Sans" panose="020B0502040504020204" pitchFamily="34" charset="0"/>
                <a:cs typeface="Noto Sans" panose="020B0502040504020204" pitchFamily="34" charset="0"/>
              </a:rPr>
              <a:t>bbmr</a:t>
            </a:r>
            <a:r>
              <a:rPr lang="nl-NL" sz="1100" dirty="0">
                <a:latin typeface="Noto Sans" panose="020B0502040504020204" pitchFamily="34" charset="0"/>
                <a:ea typeface="Noto Sans" panose="020B0502040504020204" pitchFamily="34" charset="0"/>
                <a:cs typeface="Noto Sans" panose="020B0502040504020204" pitchFamily="34" charset="0"/>
              </a:rPr>
              <a:t> zijn bij voorbaat benoemd in de eerste </a:t>
            </a:r>
            <a:r>
              <a:rPr lang="nl-NL" sz="1100" dirty="0" err="1">
                <a:latin typeface="Noto Sans" panose="020B0502040504020204" pitchFamily="34" charset="0"/>
                <a:ea typeface="Noto Sans" panose="020B0502040504020204" pitchFamily="34" charset="0"/>
                <a:cs typeface="Noto Sans" panose="020B0502040504020204" pitchFamily="34" charset="0"/>
              </a:rPr>
              <a:t>gmr</a:t>
            </a:r>
            <a:r>
              <a:rPr lang="nl-NL" sz="1100" dirty="0">
                <a:latin typeface="Noto Sans" panose="020B0502040504020204" pitchFamily="34" charset="0"/>
                <a:ea typeface="Noto Sans" panose="020B0502040504020204" pitchFamily="34" charset="0"/>
                <a:cs typeface="Noto Sans" panose="020B0502040504020204" pitchFamily="34" charset="0"/>
              </a:rPr>
              <a:t>, zij worden aangevuld door 4 personen. In het geval dat een van de leden van de </a:t>
            </a:r>
            <a:r>
              <a:rPr lang="nl-NL" sz="1100" dirty="0" err="1">
                <a:latin typeface="Noto Sans" panose="020B0502040504020204" pitchFamily="34" charset="0"/>
                <a:ea typeface="Noto Sans" panose="020B0502040504020204" pitchFamily="34" charset="0"/>
                <a:cs typeface="Noto Sans" panose="020B0502040504020204" pitchFamily="34" charset="0"/>
              </a:rPr>
              <a:t>bbmr</a:t>
            </a:r>
            <a:r>
              <a:rPr lang="nl-NL" sz="1100" dirty="0">
                <a:latin typeface="Noto Sans" panose="020B0502040504020204" pitchFamily="34" charset="0"/>
                <a:ea typeface="Noto Sans" panose="020B0502040504020204" pitchFamily="34" charset="0"/>
                <a:cs typeface="Noto Sans" panose="020B0502040504020204" pitchFamily="34" charset="0"/>
              </a:rPr>
              <a:t> is verbonden aan Volta, heeft dat lid te gelden als eerste invulling van de bindende voordracht. </a:t>
            </a:r>
          </a:p>
          <a:p>
            <a:pPr marL="835025" lvl="1" indent="-285750">
              <a:lnSpc>
                <a:spcPct val="114000"/>
              </a:lnSpc>
              <a:spcBef>
                <a:spcPts val="600"/>
              </a:spcBef>
            </a:pPr>
            <a:r>
              <a:rPr lang="nl-NL" sz="1100" dirty="0">
                <a:latin typeface="Noto Sans" panose="020B0502040504020204" pitchFamily="34" charset="0"/>
                <a:ea typeface="Noto Sans" panose="020B0502040504020204" pitchFamily="34" charset="0"/>
                <a:cs typeface="Noto Sans" panose="020B0502040504020204" pitchFamily="34" charset="0"/>
              </a:rPr>
              <a:t>In de medezeggenschapsstukken is opgenomen dat gestreefd wordt naar een evenwichtige samenstelling van de </a:t>
            </a:r>
            <a:r>
              <a:rPr lang="nl-NL" sz="1100" dirty="0" err="1">
                <a:latin typeface="Noto Sans" panose="020B0502040504020204" pitchFamily="34" charset="0"/>
                <a:ea typeface="Noto Sans" panose="020B0502040504020204" pitchFamily="34" charset="0"/>
                <a:cs typeface="Noto Sans" panose="020B0502040504020204" pitchFamily="34" charset="0"/>
              </a:rPr>
              <a:t>gmr</a:t>
            </a:r>
            <a:r>
              <a:rPr lang="nl-NL" sz="1100" dirty="0">
                <a:latin typeface="Noto Sans" panose="020B0502040504020204" pitchFamily="34" charset="0"/>
                <a:ea typeface="Noto Sans" panose="020B0502040504020204" pitchFamily="34" charset="0"/>
                <a:cs typeface="Noto Sans" panose="020B0502040504020204" pitchFamily="34" charset="0"/>
              </a:rPr>
              <a:t> wat betreft de schoolsoorten (vbo, mavo, havo, vwo) waaraan de leden van de </a:t>
            </a:r>
            <a:r>
              <a:rPr lang="nl-NL" sz="1100" dirty="0" err="1">
                <a:latin typeface="Noto Sans" panose="020B0502040504020204" pitchFamily="34" charset="0"/>
                <a:ea typeface="Noto Sans" panose="020B0502040504020204" pitchFamily="34" charset="0"/>
                <a:cs typeface="Noto Sans" panose="020B0502040504020204" pitchFamily="34" charset="0"/>
              </a:rPr>
              <a:t>gmr</a:t>
            </a:r>
            <a:r>
              <a:rPr lang="nl-NL" sz="1100" dirty="0">
                <a:latin typeface="Noto Sans" panose="020B0502040504020204" pitchFamily="34" charset="0"/>
                <a:ea typeface="Noto Sans" panose="020B0502040504020204" pitchFamily="34" charset="0"/>
                <a:cs typeface="Noto Sans" panose="020B0502040504020204" pitchFamily="34" charset="0"/>
              </a:rPr>
              <a:t> zijn verbonden.</a:t>
            </a:r>
          </a:p>
          <a:p>
            <a:pPr marL="377825" indent="-285750">
              <a:lnSpc>
                <a:spcPct val="114000"/>
              </a:lnSpc>
              <a:spcBef>
                <a:spcPts val="600"/>
              </a:spcBef>
            </a:pPr>
            <a:endParaRPr lang="nl-NL" sz="1400" dirty="0">
              <a:highlight>
                <a:srgbClr val="FFFF00"/>
              </a:highlight>
              <a:latin typeface="Noto Sans" panose="020B0502040504020204" pitchFamily="34" charset="0"/>
              <a:ea typeface="Noto Sans" panose="020B0502040504020204" pitchFamily="34" charset="0"/>
              <a:cs typeface="Noto Sans" panose="020B0502040504020204" pitchFamily="34" charset="0"/>
            </a:endParaRPr>
          </a:p>
        </p:txBody>
      </p:sp>
      <p:cxnSp>
        <p:nvCxnSpPr>
          <p:cNvPr id="1028" name="Rechte verbindingslijn met pijl 1027">
            <a:extLst>
              <a:ext uri="{FF2B5EF4-FFF2-40B4-BE49-F238E27FC236}">
                <a16:creationId xmlns:a16="http://schemas.microsoft.com/office/drawing/2014/main" id="{2C8CD997-158B-A394-D6C8-5475C51114FC}"/>
              </a:ext>
            </a:extLst>
          </p:cNvPr>
          <p:cNvCxnSpPr>
            <a:cxnSpLocks/>
          </p:cNvCxnSpPr>
          <p:nvPr/>
        </p:nvCxnSpPr>
        <p:spPr>
          <a:xfrm flipV="1">
            <a:off x="8493792" y="2430528"/>
            <a:ext cx="902835" cy="1"/>
          </a:xfrm>
          <a:prstGeom prst="straightConnector1">
            <a:avLst/>
          </a:prstGeom>
          <a:ln w="19050">
            <a:solidFill>
              <a:srgbClr val="D8117E"/>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 name="Tekstvak 2">
            <a:extLst>
              <a:ext uri="{FF2B5EF4-FFF2-40B4-BE49-F238E27FC236}">
                <a16:creationId xmlns:a16="http://schemas.microsoft.com/office/drawing/2014/main" id="{DF63C061-EA33-24BE-605D-CCE25349454F}"/>
              </a:ext>
            </a:extLst>
          </p:cNvPr>
          <p:cNvSpPr txBox="1"/>
          <p:nvPr/>
        </p:nvSpPr>
        <p:spPr>
          <a:xfrm>
            <a:off x="5332395" y="1580973"/>
            <a:ext cx="1236947" cy="1200329"/>
          </a:xfrm>
          <a:prstGeom prst="rect">
            <a:avLst/>
          </a:prstGeom>
          <a:noFill/>
        </p:spPr>
        <p:txBody>
          <a:bodyPr wrap="square" rtlCol="0">
            <a:spAutoFit/>
          </a:bodyPr>
          <a:lstStyle/>
          <a:p>
            <a:pPr algn="ctr"/>
            <a:r>
              <a:rPr lang="nl-NL" sz="1200" dirty="0">
                <a:latin typeface="Noto Sans" panose="020B0502040504020204" pitchFamily="34" charset="0"/>
                <a:ea typeface="Noto Sans" panose="020B0502040504020204" pitchFamily="34" charset="0"/>
                <a:cs typeface="Noto Sans" panose="020B0502040504020204" pitchFamily="34" charset="0"/>
              </a:rPr>
              <a:t>verkiezing </a:t>
            </a:r>
            <a:r>
              <a:rPr lang="nl-NL" sz="1200" dirty="0" err="1">
                <a:latin typeface="Noto Sans" panose="020B0502040504020204" pitchFamily="34" charset="0"/>
                <a:ea typeface="Noto Sans" panose="020B0502040504020204" pitchFamily="34" charset="0"/>
                <a:cs typeface="Noto Sans" panose="020B0502040504020204" pitchFamily="34" charset="0"/>
              </a:rPr>
              <a:t>gmr</a:t>
            </a:r>
            <a:r>
              <a:rPr lang="nl-NL" sz="1200" dirty="0">
                <a:latin typeface="Noto Sans" panose="020B0502040504020204" pitchFamily="34" charset="0"/>
                <a:ea typeface="Noto Sans" panose="020B0502040504020204" pitchFamily="34" charset="0"/>
                <a:cs typeface="Noto Sans" panose="020B0502040504020204" pitchFamily="34" charset="0"/>
              </a:rPr>
              <a:t> door leden </a:t>
            </a:r>
            <a:r>
              <a:rPr lang="nl-NL" sz="1200" dirty="0" err="1">
                <a:latin typeface="Noto Sans" panose="020B0502040504020204" pitchFamily="34" charset="0"/>
                <a:ea typeface="Noto Sans" panose="020B0502040504020204" pitchFamily="34" charset="0"/>
                <a:cs typeface="Noto Sans" panose="020B0502040504020204" pitchFamily="34" charset="0"/>
              </a:rPr>
              <a:t>mr’en</a:t>
            </a:r>
            <a:r>
              <a:rPr lang="nl-NL" sz="1200" dirty="0">
                <a:latin typeface="Noto Sans" panose="020B0502040504020204" pitchFamily="34" charset="0"/>
                <a:ea typeface="Noto Sans" panose="020B0502040504020204" pitchFamily="34" charset="0"/>
                <a:cs typeface="Noto Sans" panose="020B0502040504020204" pitchFamily="34" charset="0"/>
              </a:rPr>
              <a:t>; personele overlap mogelijk</a:t>
            </a:r>
          </a:p>
        </p:txBody>
      </p:sp>
      <p:cxnSp>
        <p:nvCxnSpPr>
          <p:cNvPr id="6" name="Kromme verbindingslijn 5">
            <a:extLst>
              <a:ext uri="{FF2B5EF4-FFF2-40B4-BE49-F238E27FC236}">
                <a16:creationId xmlns:a16="http://schemas.microsoft.com/office/drawing/2014/main" id="{9EC621CE-701B-D22E-2AF5-C273FF2DF094}"/>
              </a:ext>
            </a:extLst>
          </p:cNvPr>
          <p:cNvCxnSpPr>
            <a:cxnSpLocks/>
          </p:cNvCxnSpPr>
          <p:nvPr/>
        </p:nvCxnSpPr>
        <p:spPr>
          <a:xfrm rot="10800000">
            <a:off x="6907305" y="1787306"/>
            <a:ext cx="12700" cy="677997"/>
          </a:xfrm>
          <a:prstGeom prst="curvedConnector3">
            <a:avLst>
              <a:gd name="adj1" fmla="val 1800000"/>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 name="Rechthoek 8">
            <a:extLst>
              <a:ext uri="{FF2B5EF4-FFF2-40B4-BE49-F238E27FC236}">
                <a16:creationId xmlns:a16="http://schemas.microsoft.com/office/drawing/2014/main" id="{42587A19-C049-3CE0-81FE-280A8F5E5DCF}"/>
              </a:ext>
            </a:extLst>
          </p:cNvPr>
          <p:cNvSpPr/>
          <p:nvPr/>
        </p:nvSpPr>
        <p:spPr>
          <a:xfrm>
            <a:off x="6930269" y="2979310"/>
            <a:ext cx="622545" cy="407059"/>
          </a:xfrm>
          <a:prstGeom prst="rect">
            <a:avLst/>
          </a:prstGeom>
          <a:noFill/>
          <a:ln w="19050">
            <a:solidFill>
              <a:srgbClr val="7F7F7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rPr>
              <a:t>8x </a:t>
            </a:r>
            <a:r>
              <a:rPr lang="nl-NL" sz="1100" dirty="0" err="1">
                <a:solidFill>
                  <a:schemeClr val="tx1"/>
                </a:solidFill>
                <a:latin typeface="Noto Sans" panose="020B0502040504020204" pitchFamily="34" charset="0"/>
                <a:ea typeface="Noto Sans" panose="020B0502040504020204" pitchFamily="34" charset="0"/>
                <a:cs typeface="Noto Sans" panose="020B0502040504020204" pitchFamily="34" charset="0"/>
              </a:rPr>
              <a:t>dr</a:t>
            </a:r>
            <a:endPar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endParaRPr>
          </a:p>
        </p:txBody>
      </p:sp>
      <p:sp>
        <p:nvSpPr>
          <p:cNvPr id="10" name="Rechthoek 9">
            <a:extLst>
              <a:ext uri="{FF2B5EF4-FFF2-40B4-BE49-F238E27FC236}">
                <a16:creationId xmlns:a16="http://schemas.microsoft.com/office/drawing/2014/main" id="{E68593CE-B972-08D7-E640-2E1F266ABA01}"/>
              </a:ext>
            </a:extLst>
          </p:cNvPr>
          <p:cNvSpPr/>
          <p:nvPr/>
        </p:nvSpPr>
        <p:spPr>
          <a:xfrm>
            <a:off x="7696406" y="2978854"/>
            <a:ext cx="622545" cy="407059"/>
          </a:xfrm>
          <a:prstGeom prst="rect">
            <a:avLst/>
          </a:prstGeom>
          <a:noFill/>
          <a:ln w="19050">
            <a:solidFill>
              <a:srgbClr val="7F7F7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err="1">
                <a:solidFill>
                  <a:schemeClr val="tx1"/>
                </a:solidFill>
                <a:latin typeface="Noto Sans" panose="020B0502040504020204" pitchFamily="34" charset="0"/>
                <a:ea typeface="Noto Sans" panose="020B0502040504020204" pitchFamily="34" charset="0"/>
                <a:cs typeface="Noto Sans" panose="020B0502040504020204" pitchFamily="34" charset="0"/>
              </a:rPr>
              <a:t>mrp</a:t>
            </a:r>
            <a:endPar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endParaRPr>
          </a:p>
        </p:txBody>
      </p:sp>
      <p:pic>
        <p:nvPicPr>
          <p:cNvPr id="19" name="Afbeelding 18">
            <a:extLst>
              <a:ext uri="{FF2B5EF4-FFF2-40B4-BE49-F238E27FC236}">
                <a16:creationId xmlns:a16="http://schemas.microsoft.com/office/drawing/2014/main" id="{0CE31B71-46E0-BFBA-DC77-CB7FBEE3E1DB}"/>
              </a:ext>
            </a:extLst>
          </p:cNvPr>
          <p:cNvPicPr>
            <a:picLocks noChangeAspect="1"/>
          </p:cNvPicPr>
          <p:nvPr/>
        </p:nvPicPr>
        <p:blipFill>
          <a:blip r:embed="rId7"/>
          <a:stretch>
            <a:fillRect/>
          </a:stretch>
        </p:blipFill>
        <p:spPr>
          <a:xfrm>
            <a:off x="10028926" y="29388"/>
            <a:ext cx="2389497" cy="1536105"/>
          </a:xfrm>
          <a:prstGeom prst="rect">
            <a:avLst/>
          </a:prstGeom>
        </p:spPr>
      </p:pic>
      <p:sp>
        <p:nvSpPr>
          <p:cNvPr id="26" name="Titel 1">
            <a:extLst>
              <a:ext uri="{FF2B5EF4-FFF2-40B4-BE49-F238E27FC236}">
                <a16:creationId xmlns:a16="http://schemas.microsoft.com/office/drawing/2014/main" id="{D9DC60D8-F72C-E73F-2215-19BBBC8B0F58}"/>
              </a:ext>
            </a:extLst>
          </p:cNvPr>
          <p:cNvSpPr txBox="1">
            <a:spLocks/>
          </p:cNvSpPr>
          <p:nvPr/>
        </p:nvSpPr>
        <p:spPr>
          <a:xfrm>
            <a:off x="727363" y="470360"/>
            <a:ext cx="11057389" cy="82342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sz="2800" b="1" dirty="0">
                <a:latin typeface="PT Serif" panose="020A0603040505020204" pitchFamily="18" charset="77"/>
                <a:ea typeface="Noto Sans" panose="020B0502040504020204" pitchFamily="34" charset="0"/>
                <a:cs typeface="Noto Sans" panose="020B0502040504020204" pitchFamily="34" charset="0"/>
              </a:rPr>
              <a:t>MEDEZEGGENSCHAP NASSAUVINCENT</a:t>
            </a:r>
          </a:p>
        </p:txBody>
      </p:sp>
    </p:spTree>
    <p:extLst>
      <p:ext uri="{BB962C8B-B14F-4D97-AF65-F5344CB8AC3E}">
        <p14:creationId xmlns:p14="http://schemas.microsoft.com/office/powerpoint/2010/main" val="2861031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Afbeelding 5">
            <a:extLst>
              <a:ext uri="{FF2B5EF4-FFF2-40B4-BE49-F238E27FC236}">
                <a16:creationId xmlns:a16="http://schemas.microsoft.com/office/drawing/2014/main" id="{F8C9E34D-EF9D-CDAF-9D56-C64E6ACCBF18}"/>
              </a:ext>
            </a:extLst>
          </p:cNvPr>
          <p:cNvPicPr>
            <a:picLocks noChangeAspect="1"/>
          </p:cNvPicPr>
          <p:nvPr/>
        </p:nvPicPr>
        <p:blipFill>
          <a:blip r:embed="rId3"/>
          <a:stretch>
            <a:fillRect/>
          </a:stretch>
        </p:blipFill>
        <p:spPr>
          <a:xfrm>
            <a:off x="180768" y="1477721"/>
            <a:ext cx="3140074" cy="1510340"/>
          </a:xfrm>
          <a:prstGeom prst="rect">
            <a:avLst/>
          </a:prstGeom>
        </p:spPr>
      </p:pic>
      <p:sp>
        <p:nvSpPr>
          <p:cNvPr id="2" name="Titel 1">
            <a:extLst>
              <a:ext uri="{FF2B5EF4-FFF2-40B4-BE49-F238E27FC236}">
                <a16:creationId xmlns:a16="http://schemas.microsoft.com/office/drawing/2014/main" id="{3E7A0D22-AAED-DE4C-ADF6-3048AB809E0F}"/>
              </a:ext>
            </a:extLst>
          </p:cNvPr>
          <p:cNvSpPr>
            <a:spLocks noGrp="1"/>
          </p:cNvSpPr>
          <p:nvPr>
            <p:ph type="title"/>
          </p:nvPr>
        </p:nvSpPr>
        <p:spPr>
          <a:xfrm>
            <a:off x="727363" y="470360"/>
            <a:ext cx="11057389" cy="823420"/>
          </a:xfrm>
        </p:spPr>
        <p:txBody>
          <a:bodyPr>
            <a:noAutofit/>
          </a:bodyPr>
          <a:lstStyle/>
          <a:p>
            <a:r>
              <a:rPr lang="nl-NL" sz="2800" b="1" dirty="0">
                <a:latin typeface="PT Serif" panose="020A0603040505020204" pitchFamily="18" charset="77"/>
                <a:ea typeface="Noto Sans" panose="020B0502040504020204" pitchFamily="34" charset="0"/>
                <a:cs typeface="Noto Sans" panose="020B0502040504020204" pitchFamily="34" charset="0"/>
              </a:rPr>
              <a:t>MEDEZEGGENSCHAP NASSAUVINCENT</a:t>
            </a:r>
          </a:p>
        </p:txBody>
      </p:sp>
      <p:sp>
        <p:nvSpPr>
          <p:cNvPr id="3" name="Tijdelijke aanduiding voor inhoud 2">
            <a:extLst>
              <a:ext uri="{FF2B5EF4-FFF2-40B4-BE49-F238E27FC236}">
                <a16:creationId xmlns:a16="http://schemas.microsoft.com/office/drawing/2014/main" id="{5CBD8385-3DC6-7646-8AAC-DC47E639D784}"/>
              </a:ext>
            </a:extLst>
          </p:cNvPr>
          <p:cNvSpPr>
            <a:spLocks noGrp="1"/>
          </p:cNvSpPr>
          <p:nvPr>
            <p:ph idx="1"/>
          </p:nvPr>
        </p:nvSpPr>
        <p:spPr>
          <a:xfrm>
            <a:off x="838198" y="3383437"/>
            <a:ext cx="10088419" cy="1584961"/>
          </a:xfrm>
          <a:ln>
            <a:noFill/>
          </a:ln>
        </p:spPr>
        <p:txBody>
          <a:bodyPr>
            <a:noAutofit/>
          </a:bodyPr>
          <a:lstStyle/>
          <a:p>
            <a:pPr marL="92075" indent="0">
              <a:lnSpc>
                <a:spcPct val="114000"/>
              </a:lnSpc>
              <a:spcBef>
                <a:spcPts val="600"/>
              </a:spcBef>
              <a:buNone/>
            </a:pPr>
            <a:r>
              <a:rPr lang="nl-NL" sz="1200" b="1" dirty="0">
                <a:latin typeface="Noto Sans" panose="020B0502040504020204" pitchFamily="34" charset="0"/>
                <a:ea typeface="Noto Sans" panose="020B0502040504020204" pitchFamily="34" charset="0"/>
                <a:cs typeface="Noto Sans" panose="020B0502040504020204" pitchFamily="34" charset="0"/>
              </a:rPr>
              <a:t>Medewerkers</a:t>
            </a:r>
          </a:p>
          <a:p>
            <a:pPr marL="360363" indent="-268288">
              <a:lnSpc>
                <a:spcPct val="114000"/>
              </a:lnSpc>
              <a:spcBef>
                <a:spcPts val="600"/>
              </a:spcBef>
            </a:pPr>
            <a:r>
              <a:rPr lang="nl-NL" sz="1200" dirty="0">
                <a:latin typeface="Noto Sans" panose="020B0502040504020204" pitchFamily="34" charset="0"/>
                <a:ea typeface="Noto Sans" panose="020B0502040504020204" pitchFamily="34" charset="0"/>
                <a:cs typeface="Noto Sans" panose="020B0502040504020204" pitchFamily="34" charset="0"/>
              </a:rPr>
              <a:t>Besloten is een facilitering van 100 uur per jaar voor het lidmaatschap van </a:t>
            </a:r>
            <a:r>
              <a:rPr lang="nl-NL" sz="1200" dirty="0" err="1">
                <a:latin typeface="Noto Sans" panose="020B0502040504020204" pitchFamily="34" charset="0"/>
                <a:ea typeface="Noto Sans" panose="020B0502040504020204" pitchFamily="34" charset="0"/>
                <a:cs typeface="Noto Sans" panose="020B0502040504020204" pitchFamily="34" charset="0"/>
              </a:rPr>
              <a:t>dr</a:t>
            </a:r>
            <a:r>
              <a:rPr lang="nl-NL" sz="1200" dirty="0">
                <a:latin typeface="Noto Sans" panose="020B0502040504020204" pitchFamily="34" charset="0"/>
                <a:ea typeface="Noto Sans" panose="020B0502040504020204" pitchFamily="34" charset="0"/>
                <a:cs typeface="Noto Sans" panose="020B0502040504020204" pitchFamily="34" charset="0"/>
              </a:rPr>
              <a:t>, </a:t>
            </a:r>
            <a:r>
              <a:rPr lang="nl-NL" sz="1200" dirty="0" err="1">
                <a:latin typeface="Noto Sans" panose="020B0502040504020204" pitchFamily="34" charset="0"/>
                <a:ea typeface="Noto Sans" panose="020B0502040504020204" pitchFamily="34" charset="0"/>
                <a:cs typeface="Noto Sans" panose="020B0502040504020204" pitchFamily="34" charset="0"/>
              </a:rPr>
              <a:t>mrp</a:t>
            </a:r>
            <a:r>
              <a:rPr lang="nl-NL" sz="1200" dirty="0">
                <a:latin typeface="Noto Sans" panose="020B0502040504020204" pitchFamily="34" charset="0"/>
                <a:ea typeface="Noto Sans" panose="020B0502040504020204" pitchFamily="34" charset="0"/>
                <a:cs typeface="Noto Sans" panose="020B0502040504020204" pitchFamily="34" charset="0"/>
              </a:rPr>
              <a:t> of </a:t>
            </a:r>
            <a:r>
              <a:rPr lang="nl-NL" sz="1200" dirty="0" err="1">
                <a:latin typeface="Noto Sans" panose="020B0502040504020204" pitchFamily="34" charset="0"/>
                <a:ea typeface="Noto Sans" panose="020B0502040504020204" pitchFamily="34" charset="0"/>
                <a:cs typeface="Noto Sans" panose="020B0502040504020204" pitchFamily="34" charset="0"/>
              </a:rPr>
              <a:t>gmr</a:t>
            </a:r>
            <a:r>
              <a:rPr lang="nl-NL" sz="1200" dirty="0">
                <a:latin typeface="Noto Sans" panose="020B0502040504020204" pitchFamily="34" charset="0"/>
                <a:ea typeface="Noto Sans" panose="020B0502040504020204" pitchFamily="34" charset="0"/>
                <a:cs typeface="Noto Sans" panose="020B0502040504020204" pitchFamily="34" charset="0"/>
              </a:rPr>
              <a:t> toe te kennen. Indien een medewerker naast het dat lidmaatschap ook lid is van een van die andere raden (</a:t>
            </a:r>
            <a:r>
              <a:rPr lang="nl-NL" sz="1200" dirty="0" err="1">
                <a:latin typeface="Noto Sans" panose="020B0502040504020204" pitchFamily="34" charset="0"/>
                <a:ea typeface="Noto Sans" panose="020B0502040504020204" pitchFamily="34" charset="0"/>
                <a:cs typeface="Noto Sans" panose="020B0502040504020204" pitchFamily="34" charset="0"/>
              </a:rPr>
              <a:t>dr</a:t>
            </a:r>
            <a:r>
              <a:rPr lang="nl-NL" sz="1200" dirty="0">
                <a:latin typeface="Noto Sans" panose="020B0502040504020204" pitchFamily="34" charset="0"/>
                <a:ea typeface="Noto Sans" panose="020B0502040504020204" pitchFamily="34" charset="0"/>
                <a:cs typeface="Noto Sans" panose="020B0502040504020204" pitchFamily="34" charset="0"/>
              </a:rPr>
              <a:t>, </a:t>
            </a:r>
            <a:r>
              <a:rPr lang="nl-NL" sz="1200" dirty="0" err="1">
                <a:latin typeface="Noto Sans" panose="020B0502040504020204" pitchFamily="34" charset="0"/>
                <a:ea typeface="Noto Sans" panose="020B0502040504020204" pitchFamily="34" charset="0"/>
                <a:cs typeface="Noto Sans" panose="020B0502040504020204" pitchFamily="34" charset="0"/>
              </a:rPr>
              <a:t>mrp</a:t>
            </a:r>
            <a:r>
              <a:rPr lang="nl-NL" sz="1200" dirty="0">
                <a:latin typeface="Noto Sans" panose="020B0502040504020204" pitchFamily="34" charset="0"/>
                <a:ea typeface="Noto Sans" panose="020B0502040504020204" pitchFamily="34" charset="0"/>
                <a:cs typeface="Noto Sans" panose="020B0502040504020204" pitchFamily="34" charset="0"/>
              </a:rPr>
              <a:t> of </a:t>
            </a:r>
            <a:r>
              <a:rPr lang="nl-NL" sz="1200" dirty="0" err="1">
                <a:latin typeface="Noto Sans" panose="020B0502040504020204" pitchFamily="34" charset="0"/>
                <a:ea typeface="Noto Sans" panose="020B0502040504020204" pitchFamily="34" charset="0"/>
                <a:cs typeface="Noto Sans" panose="020B0502040504020204" pitchFamily="34" charset="0"/>
              </a:rPr>
              <a:t>gmr</a:t>
            </a:r>
            <a:r>
              <a:rPr lang="nl-NL" sz="1200" dirty="0">
                <a:latin typeface="Noto Sans" panose="020B0502040504020204" pitchFamily="34" charset="0"/>
                <a:ea typeface="Noto Sans" panose="020B0502040504020204" pitchFamily="34" charset="0"/>
                <a:cs typeface="Noto Sans" panose="020B0502040504020204" pitchFamily="34" charset="0"/>
              </a:rPr>
              <a:t>), dan wordt daarvoor 60 uur per jaar gefaciliteerd.</a:t>
            </a:r>
          </a:p>
          <a:p>
            <a:pPr marL="360363" indent="-268288">
              <a:lnSpc>
                <a:spcPct val="114000"/>
              </a:lnSpc>
              <a:spcBef>
                <a:spcPts val="600"/>
              </a:spcBef>
            </a:pPr>
            <a:r>
              <a:rPr lang="nl-NL" sz="1200" dirty="0">
                <a:latin typeface="Noto Sans" panose="020B0502040504020204" pitchFamily="34" charset="0"/>
                <a:ea typeface="Noto Sans" panose="020B0502040504020204" pitchFamily="34" charset="0"/>
                <a:cs typeface="Noto Sans" panose="020B0502040504020204" pitchFamily="34" charset="0"/>
              </a:rPr>
              <a:t>Voor het voorzitterschap </a:t>
            </a:r>
            <a:r>
              <a:rPr lang="nl-NL" sz="1200" dirty="0" err="1">
                <a:latin typeface="Noto Sans" panose="020B0502040504020204" pitchFamily="34" charset="0"/>
                <a:ea typeface="Noto Sans" panose="020B0502040504020204" pitchFamily="34" charset="0"/>
                <a:cs typeface="Noto Sans" panose="020B0502040504020204" pitchFamily="34" charset="0"/>
              </a:rPr>
              <a:t>dr</a:t>
            </a:r>
            <a:r>
              <a:rPr lang="nl-NL" sz="1200" dirty="0">
                <a:latin typeface="Noto Sans" panose="020B0502040504020204" pitchFamily="34" charset="0"/>
                <a:ea typeface="Noto Sans" panose="020B0502040504020204" pitchFamily="34" charset="0"/>
                <a:cs typeface="Noto Sans" panose="020B0502040504020204" pitchFamily="34" charset="0"/>
              </a:rPr>
              <a:t>, </a:t>
            </a:r>
            <a:r>
              <a:rPr lang="nl-NL" sz="1200" dirty="0" err="1">
                <a:latin typeface="Noto Sans" panose="020B0502040504020204" pitchFamily="34" charset="0"/>
                <a:ea typeface="Noto Sans" panose="020B0502040504020204" pitchFamily="34" charset="0"/>
                <a:cs typeface="Noto Sans" panose="020B0502040504020204" pitchFamily="34" charset="0"/>
              </a:rPr>
              <a:t>mrp</a:t>
            </a:r>
            <a:r>
              <a:rPr lang="nl-NL" sz="1200" dirty="0">
                <a:latin typeface="Noto Sans" panose="020B0502040504020204" pitchFamily="34" charset="0"/>
                <a:ea typeface="Noto Sans" panose="020B0502040504020204" pitchFamily="34" charset="0"/>
                <a:cs typeface="Noto Sans" panose="020B0502040504020204" pitchFamily="34" charset="0"/>
              </a:rPr>
              <a:t> of </a:t>
            </a:r>
            <a:r>
              <a:rPr lang="nl-NL" sz="1200" dirty="0" err="1">
                <a:latin typeface="Noto Sans" panose="020B0502040504020204" pitchFamily="34" charset="0"/>
                <a:ea typeface="Noto Sans" panose="020B0502040504020204" pitchFamily="34" charset="0"/>
                <a:cs typeface="Noto Sans" panose="020B0502040504020204" pitchFamily="34" charset="0"/>
              </a:rPr>
              <a:t>gmr</a:t>
            </a:r>
            <a:r>
              <a:rPr lang="nl-NL" sz="1200" dirty="0">
                <a:latin typeface="Noto Sans" panose="020B0502040504020204" pitchFamily="34" charset="0"/>
                <a:ea typeface="Noto Sans" panose="020B0502040504020204" pitchFamily="34" charset="0"/>
                <a:cs typeface="Noto Sans" panose="020B0502040504020204" pitchFamily="34" charset="0"/>
              </a:rPr>
              <a:t> staat een aanvullende facilitering van 150 uur per jaar. Voor het vicevoorzitterschap </a:t>
            </a:r>
            <a:r>
              <a:rPr lang="nl-NL" sz="1200" dirty="0" err="1">
                <a:latin typeface="Noto Sans" panose="020B0502040504020204" pitchFamily="34" charset="0"/>
                <a:ea typeface="Noto Sans" panose="020B0502040504020204" pitchFamily="34" charset="0"/>
                <a:cs typeface="Noto Sans" panose="020B0502040504020204" pitchFamily="34" charset="0"/>
              </a:rPr>
              <a:t>dr</a:t>
            </a:r>
            <a:r>
              <a:rPr lang="nl-NL" sz="1200" dirty="0">
                <a:latin typeface="Noto Sans" panose="020B0502040504020204" pitchFamily="34" charset="0"/>
                <a:ea typeface="Noto Sans" panose="020B0502040504020204" pitchFamily="34" charset="0"/>
                <a:cs typeface="Noto Sans" panose="020B0502040504020204" pitchFamily="34" charset="0"/>
              </a:rPr>
              <a:t>, </a:t>
            </a:r>
            <a:r>
              <a:rPr lang="nl-NL" sz="1200" dirty="0" err="1">
                <a:latin typeface="Noto Sans" panose="020B0502040504020204" pitchFamily="34" charset="0"/>
                <a:ea typeface="Noto Sans" panose="020B0502040504020204" pitchFamily="34" charset="0"/>
                <a:cs typeface="Noto Sans" panose="020B0502040504020204" pitchFamily="34" charset="0"/>
              </a:rPr>
              <a:t>mrp</a:t>
            </a:r>
            <a:r>
              <a:rPr lang="nl-NL" sz="1200" dirty="0">
                <a:latin typeface="Noto Sans" panose="020B0502040504020204" pitchFamily="34" charset="0"/>
                <a:ea typeface="Noto Sans" panose="020B0502040504020204" pitchFamily="34" charset="0"/>
                <a:cs typeface="Noto Sans" panose="020B0502040504020204" pitchFamily="34" charset="0"/>
              </a:rPr>
              <a:t> of </a:t>
            </a:r>
            <a:r>
              <a:rPr lang="nl-NL" sz="1200" dirty="0" err="1">
                <a:latin typeface="Noto Sans" panose="020B0502040504020204" pitchFamily="34" charset="0"/>
                <a:ea typeface="Noto Sans" panose="020B0502040504020204" pitchFamily="34" charset="0"/>
                <a:cs typeface="Noto Sans" panose="020B0502040504020204" pitchFamily="34" charset="0"/>
              </a:rPr>
              <a:t>gmr</a:t>
            </a:r>
            <a:r>
              <a:rPr lang="nl-NL" sz="1200" dirty="0">
                <a:latin typeface="Noto Sans" panose="020B0502040504020204" pitchFamily="34" charset="0"/>
                <a:ea typeface="Noto Sans" panose="020B0502040504020204" pitchFamily="34" charset="0"/>
                <a:cs typeface="Noto Sans" panose="020B0502040504020204" pitchFamily="34" charset="0"/>
              </a:rPr>
              <a:t> staat een aanvullende facilitering van 50 uur per jaar. </a:t>
            </a:r>
          </a:p>
          <a:p>
            <a:pPr marL="360363" indent="-268288">
              <a:lnSpc>
                <a:spcPct val="114000"/>
              </a:lnSpc>
              <a:spcBef>
                <a:spcPts val="600"/>
              </a:spcBef>
            </a:pPr>
            <a:r>
              <a:rPr lang="nl-NL" sz="1200" dirty="0">
                <a:latin typeface="Noto Sans" panose="020B0502040504020204" pitchFamily="34" charset="0"/>
                <a:ea typeface="Noto Sans" panose="020B0502040504020204" pitchFamily="34" charset="0"/>
                <a:cs typeface="Noto Sans" panose="020B0502040504020204" pitchFamily="34" charset="0"/>
              </a:rPr>
              <a:t>Op het niveau van de </a:t>
            </a:r>
            <a:r>
              <a:rPr lang="nl-NL" sz="1200" dirty="0" err="1">
                <a:latin typeface="Noto Sans" panose="020B0502040504020204" pitchFamily="34" charset="0"/>
                <a:ea typeface="Noto Sans" panose="020B0502040504020204" pitchFamily="34" charset="0"/>
                <a:cs typeface="Noto Sans" panose="020B0502040504020204" pitchFamily="34" charset="0"/>
              </a:rPr>
              <a:t>mr</a:t>
            </a:r>
            <a:r>
              <a:rPr lang="nl-NL" sz="1200" dirty="0">
                <a:latin typeface="Noto Sans" panose="020B0502040504020204" pitchFamily="34" charset="0"/>
                <a:ea typeface="Noto Sans" panose="020B0502040504020204" pitchFamily="34" charset="0"/>
                <a:cs typeface="Noto Sans" panose="020B0502040504020204" pitchFamily="34" charset="0"/>
              </a:rPr>
              <a:t> is er (praktisch) geen inhoudelijke medezeggenschap beoogd; alleen het gesprek inzake identiteit wordt op </a:t>
            </a:r>
            <a:r>
              <a:rPr lang="nl-NL" sz="1200" dirty="0" err="1">
                <a:latin typeface="Noto Sans" panose="020B0502040504020204" pitchFamily="34" charset="0"/>
                <a:ea typeface="Noto Sans" panose="020B0502040504020204" pitchFamily="34" charset="0"/>
                <a:cs typeface="Noto Sans" panose="020B0502040504020204" pitchFamily="34" charset="0"/>
              </a:rPr>
              <a:t>mr</a:t>
            </a:r>
            <a:r>
              <a:rPr lang="nl-NL" sz="1200" dirty="0">
                <a:latin typeface="Noto Sans" panose="020B0502040504020204" pitchFamily="34" charset="0"/>
                <a:ea typeface="Noto Sans" panose="020B0502040504020204" pitchFamily="34" charset="0"/>
                <a:cs typeface="Noto Sans" panose="020B0502040504020204" pitchFamily="34" charset="0"/>
              </a:rPr>
              <a:t>-niveau gevoerd. Gelet op de geringe belasting en het feit dat leden van de </a:t>
            </a:r>
            <a:r>
              <a:rPr lang="nl-NL" sz="1200" dirty="0" err="1">
                <a:latin typeface="Noto Sans" panose="020B0502040504020204" pitchFamily="34" charset="0"/>
                <a:ea typeface="Noto Sans" panose="020B0502040504020204" pitchFamily="34" charset="0"/>
                <a:cs typeface="Noto Sans" panose="020B0502040504020204" pitchFamily="34" charset="0"/>
              </a:rPr>
              <a:t>mr</a:t>
            </a:r>
            <a:r>
              <a:rPr lang="nl-NL" sz="1200" dirty="0">
                <a:latin typeface="Noto Sans" panose="020B0502040504020204" pitchFamily="34" charset="0"/>
                <a:ea typeface="Noto Sans" panose="020B0502040504020204" pitchFamily="34" charset="0"/>
                <a:cs typeface="Noto Sans" panose="020B0502040504020204" pitchFamily="34" charset="0"/>
              </a:rPr>
              <a:t> ook altijd al een urenvergoeding ontvangen voor het </a:t>
            </a:r>
            <a:r>
              <a:rPr lang="nl-NL" sz="1200" dirty="0" err="1">
                <a:latin typeface="Noto Sans" panose="020B0502040504020204" pitchFamily="34" charset="0"/>
                <a:ea typeface="Noto Sans" panose="020B0502040504020204" pitchFamily="34" charset="0"/>
                <a:cs typeface="Noto Sans" panose="020B0502040504020204" pitchFamily="34" charset="0"/>
              </a:rPr>
              <a:t>dr</a:t>
            </a:r>
            <a:r>
              <a:rPr lang="nl-NL" sz="1200" dirty="0">
                <a:latin typeface="Noto Sans" panose="020B0502040504020204" pitchFamily="34" charset="0"/>
                <a:ea typeface="Noto Sans" panose="020B0502040504020204" pitchFamily="34" charset="0"/>
                <a:cs typeface="Noto Sans" panose="020B0502040504020204" pitchFamily="34" charset="0"/>
              </a:rPr>
              <a:t> lidmaatschap, is de facilitering voor het lidmaatschap van de </a:t>
            </a:r>
            <a:r>
              <a:rPr lang="nl-NL" sz="1200" dirty="0" err="1">
                <a:latin typeface="Noto Sans" panose="020B0502040504020204" pitchFamily="34" charset="0"/>
                <a:ea typeface="Noto Sans" panose="020B0502040504020204" pitchFamily="34" charset="0"/>
                <a:cs typeface="Noto Sans" panose="020B0502040504020204" pitchFamily="34" charset="0"/>
              </a:rPr>
              <a:t>mr</a:t>
            </a:r>
            <a:r>
              <a:rPr lang="nl-NL" sz="1200" dirty="0">
                <a:latin typeface="Noto Sans" panose="020B0502040504020204" pitchFamily="34" charset="0"/>
                <a:ea typeface="Noto Sans" panose="020B0502040504020204" pitchFamily="34" charset="0"/>
                <a:cs typeface="Noto Sans" panose="020B0502040504020204" pitchFamily="34" charset="0"/>
              </a:rPr>
              <a:t> 5 uren per jaar. De leden van de </a:t>
            </a:r>
            <a:r>
              <a:rPr lang="nl-NL" sz="1200" dirty="0" err="1">
                <a:latin typeface="Noto Sans" panose="020B0502040504020204" pitchFamily="34" charset="0"/>
                <a:ea typeface="Noto Sans" panose="020B0502040504020204" pitchFamily="34" charset="0"/>
                <a:cs typeface="Noto Sans" panose="020B0502040504020204" pitchFamily="34" charset="0"/>
              </a:rPr>
              <a:t>dr</a:t>
            </a:r>
            <a:r>
              <a:rPr lang="nl-NL" sz="1200" dirty="0">
                <a:latin typeface="Noto Sans" panose="020B0502040504020204" pitchFamily="34" charset="0"/>
                <a:ea typeface="Noto Sans" panose="020B0502040504020204" pitchFamily="34" charset="0"/>
                <a:cs typeface="Noto Sans" panose="020B0502040504020204" pitchFamily="34" charset="0"/>
              </a:rPr>
              <a:t> Volta ontvangen 5 aanvullende uren voor het gesprek over identiteit van Volta.</a:t>
            </a:r>
          </a:p>
          <a:p>
            <a:pPr marL="92075" indent="0">
              <a:lnSpc>
                <a:spcPct val="114000"/>
              </a:lnSpc>
              <a:spcBef>
                <a:spcPts val="600"/>
              </a:spcBef>
              <a:buNone/>
            </a:pPr>
            <a:r>
              <a:rPr lang="nl-NL" sz="1200" b="1" dirty="0">
                <a:latin typeface="Noto Sans" panose="020B0502040504020204" pitchFamily="34" charset="0"/>
                <a:ea typeface="Noto Sans" panose="020B0502040504020204" pitchFamily="34" charset="0"/>
                <a:cs typeface="Noto Sans" panose="020B0502040504020204" pitchFamily="34" charset="0"/>
              </a:rPr>
              <a:t>Ouders en leerlingen</a:t>
            </a:r>
          </a:p>
          <a:p>
            <a:pPr marL="360363" indent="-268288">
              <a:lnSpc>
                <a:spcPct val="114000"/>
              </a:lnSpc>
              <a:spcBef>
                <a:spcPts val="600"/>
              </a:spcBef>
            </a:pPr>
            <a:r>
              <a:rPr lang="nl-NL" sz="1200" dirty="0">
                <a:latin typeface="Noto Sans" panose="020B0502040504020204" pitchFamily="34" charset="0"/>
                <a:ea typeface="Noto Sans" panose="020B0502040504020204" pitchFamily="34" charset="0"/>
                <a:cs typeface="Noto Sans" panose="020B0502040504020204" pitchFamily="34" charset="0"/>
              </a:rPr>
              <a:t>Besloten is tot een vacatievergoeding van €20,- per vergadering. Voor het (</a:t>
            </a:r>
            <a:r>
              <a:rPr lang="nl-NL" sz="1200" dirty="0" err="1">
                <a:latin typeface="Noto Sans" panose="020B0502040504020204" pitchFamily="34" charset="0"/>
                <a:ea typeface="Noto Sans" panose="020B0502040504020204" pitchFamily="34" charset="0"/>
                <a:cs typeface="Noto Sans" panose="020B0502040504020204" pitchFamily="34" charset="0"/>
              </a:rPr>
              <a:t>vice</a:t>
            </a:r>
            <a:r>
              <a:rPr lang="nl-NL" sz="1200" dirty="0">
                <a:latin typeface="Noto Sans" panose="020B0502040504020204" pitchFamily="34" charset="0"/>
                <a:ea typeface="Noto Sans" panose="020B0502040504020204" pitchFamily="34" charset="0"/>
                <a:cs typeface="Noto Sans" panose="020B0502040504020204" pitchFamily="34" charset="0"/>
              </a:rPr>
              <a:t>-)voorzitterschap van </a:t>
            </a:r>
            <a:r>
              <a:rPr lang="nl-NL" sz="1200" dirty="0" err="1">
                <a:latin typeface="Noto Sans" panose="020B0502040504020204" pitchFamily="34" charset="0"/>
                <a:ea typeface="Noto Sans" panose="020B0502040504020204" pitchFamily="34" charset="0"/>
                <a:cs typeface="Noto Sans" panose="020B0502040504020204" pitchFamily="34" charset="0"/>
              </a:rPr>
              <a:t>dr</a:t>
            </a:r>
            <a:r>
              <a:rPr lang="nl-NL" sz="1200" dirty="0">
                <a:latin typeface="Noto Sans" panose="020B0502040504020204" pitchFamily="34" charset="0"/>
                <a:ea typeface="Noto Sans" panose="020B0502040504020204" pitchFamily="34" charset="0"/>
                <a:cs typeface="Noto Sans" panose="020B0502040504020204" pitchFamily="34" charset="0"/>
              </a:rPr>
              <a:t> of </a:t>
            </a:r>
            <a:r>
              <a:rPr lang="nl-NL" sz="1200" dirty="0" err="1">
                <a:latin typeface="Noto Sans" panose="020B0502040504020204" pitchFamily="34" charset="0"/>
                <a:ea typeface="Noto Sans" panose="020B0502040504020204" pitchFamily="34" charset="0"/>
                <a:cs typeface="Noto Sans" panose="020B0502040504020204" pitchFamily="34" charset="0"/>
              </a:rPr>
              <a:t>gmr</a:t>
            </a:r>
            <a:r>
              <a:rPr lang="nl-NL" sz="1200" dirty="0">
                <a:latin typeface="Noto Sans" panose="020B0502040504020204" pitchFamily="34" charset="0"/>
                <a:ea typeface="Noto Sans" panose="020B0502040504020204" pitchFamily="34" charset="0"/>
                <a:cs typeface="Noto Sans" panose="020B0502040504020204" pitchFamily="34" charset="0"/>
              </a:rPr>
              <a:t> wordt aanvullend €15,- per vergadering verstrekt.</a:t>
            </a:r>
          </a:p>
          <a:p>
            <a:pPr marL="377825" indent="-285750">
              <a:lnSpc>
                <a:spcPct val="114000"/>
              </a:lnSpc>
              <a:spcBef>
                <a:spcPts val="600"/>
              </a:spcBef>
            </a:pPr>
            <a:endParaRPr lang="nl-NL" sz="1200" dirty="0">
              <a:solidFill>
                <a:srgbClr val="194A80"/>
              </a:solidFill>
              <a:highlight>
                <a:srgbClr val="FFFF00"/>
              </a:highlight>
              <a:latin typeface="Noto Sans" panose="020B0502040504020204" pitchFamily="34" charset="0"/>
              <a:ea typeface="Noto Sans" panose="020B0502040504020204" pitchFamily="34" charset="0"/>
              <a:cs typeface="Noto Sans" panose="020B0502040504020204" pitchFamily="34" charset="0"/>
            </a:endParaRPr>
          </a:p>
        </p:txBody>
      </p:sp>
      <p:sp>
        <p:nvSpPr>
          <p:cNvPr id="5" name="Tijdelijke aanduiding voor dianummer 4">
            <a:extLst>
              <a:ext uri="{FF2B5EF4-FFF2-40B4-BE49-F238E27FC236}">
                <a16:creationId xmlns:a16="http://schemas.microsoft.com/office/drawing/2014/main" id="{359CD00E-B991-FE48-BDBD-9AB9D3AAF013}"/>
              </a:ext>
            </a:extLst>
          </p:cNvPr>
          <p:cNvSpPr>
            <a:spLocks noGrp="1"/>
          </p:cNvSpPr>
          <p:nvPr>
            <p:ph type="sldNum" sz="quarter" idx="12"/>
          </p:nvPr>
        </p:nvSpPr>
        <p:spPr/>
        <p:txBody>
          <a:bodyPr vert="horz" lIns="91440" tIns="45720" rIns="91440" bIns="45720" rtlCol="0" anchor="ctr"/>
          <a:lstStyle/>
          <a:p>
            <a:fld id="{31DDEF9A-47F6-214F-A7CD-1F86B301B547}" type="slidenum">
              <a:rPr lang="nl-NL" sz="105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pPr/>
              <a:t>8</a:t>
            </a:fld>
            <a:endParaRPr lang="nl-NL" sz="1050" dirty="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endParaRPr>
          </a:p>
        </p:txBody>
      </p:sp>
      <p:sp>
        <p:nvSpPr>
          <p:cNvPr id="7" name="Tijdelijke aanduiding voor datum 8">
            <a:extLst>
              <a:ext uri="{FF2B5EF4-FFF2-40B4-BE49-F238E27FC236}">
                <a16:creationId xmlns:a16="http://schemas.microsoft.com/office/drawing/2014/main" id="{36AB3340-08F5-4F41-92DF-D14084CE87C4}"/>
              </a:ext>
            </a:extLst>
          </p:cNvPr>
          <p:cNvSpPr>
            <a:spLocks noGrp="1"/>
          </p:cNvSpPr>
          <p:nvPr>
            <p:ph type="dt" sz="half" idx="10"/>
          </p:nvPr>
        </p:nvSpPr>
        <p:spPr>
          <a:xfrm>
            <a:off x="838200" y="6356350"/>
            <a:ext cx="2743200" cy="365125"/>
          </a:xfrm>
        </p:spPr>
        <p:txBody>
          <a:bodyPr vert="horz" lIns="91440" tIns="45720" rIns="91440" bIns="45720" rtlCol="0" anchor="ctr"/>
          <a:lstStyle/>
          <a:p>
            <a:r>
              <a:rPr lang="nl-NL" sz="1050" dirty="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t>6 november 2023</a:t>
            </a:r>
          </a:p>
        </p:txBody>
      </p:sp>
      <p:sp>
        <p:nvSpPr>
          <p:cNvPr id="8" name="Tijdelijke aanduiding voor voettekst 3">
            <a:extLst>
              <a:ext uri="{FF2B5EF4-FFF2-40B4-BE49-F238E27FC236}">
                <a16:creationId xmlns:a16="http://schemas.microsoft.com/office/drawing/2014/main" id="{2B6F8C3B-98BE-A64A-B479-483B69A11317}"/>
              </a:ext>
            </a:extLst>
          </p:cNvPr>
          <p:cNvSpPr>
            <a:spLocks noGrp="1"/>
          </p:cNvSpPr>
          <p:nvPr>
            <p:ph type="ftr" sz="quarter" idx="11"/>
          </p:nvPr>
        </p:nvSpPr>
        <p:spPr>
          <a:xfrm>
            <a:off x="4038600" y="6356350"/>
            <a:ext cx="4114800" cy="365125"/>
          </a:xfrm>
        </p:spPr>
        <p:txBody>
          <a:bodyPr/>
          <a:lstStyle/>
          <a:p>
            <a:r>
              <a:rPr lang="nl-NL" sz="1050" dirty="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t>Voorstel inrichting medezeggenschap </a:t>
            </a:r>
            <a:r>
              <a:rPr lang="nl-NL" sz="1050" dirty="0" err="1">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t>NassauVincent</a:t>
            </a:r>
            <a:endParaRPr lang="nl-NL" sz="1050" dirty="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endParaRPr>
          </a:p>
        </p:txBody>
      </p:sp>
      <p:sp>
        <p:nvSpPr>
          <p:cNvPr id="64" name="Rechthoek 63">
            <a:extLst>
              <a:ext uri="{FF2B5EF4-FFF2-40B4-BE49-F238E27FC236}">
                <a16:creationId xmlns:a16="http://schemas.microsoft.com/office/drawing/2014/main" id="{81BD7AA6-D213-AE32-D977-E9BE9A472926}"/>
              </a:ext>
            </a:extLst>
          </p:cNvPr>
          <p:cNvSpPr/>
          <p:nvPr/>
        </p:nvSpPr>
        <p:spPr>
          <a:xfrm>
            <a:off x="8042248" y="2880113"/>
            <a:ext cx="1918855" cy="407971"/>
          </a:xfrm>
          <a:prstGeom prst="rect">
            <a:avLst/>
          </a:prstGeom>
          <a:solidFill>
            <a:srgbClr val="194A80"/>
          </a:solidFill>
          <a:ln>
            <a:solidFill>
              <a:srgbClr val="194A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a:latin typeface="Noto Sans" panose="020B0502040504020204" pitchFamily="34" charset="0"/>
                <a:ea typeface="Noto Sans" panose="020B0502040504020204" pitchFamily="34" charset="0"/>
                <a:cs typeface="Noto Sans" panose="020B0502040504020204" pitchFamily="34" charset="0"/>
              </a:rPr>
              <a:t>directeur</a:t>
            </a:r>
          </a:p>
        </p:txBody>
      </p:sp>
      <p:sp>
        <p:nvSpPr>
          <p:cNvPr id="75" name="Rechthoek 74">
            <a:extLst>
              <a:ext uri="{FF2B5EF4-FFF2-40B4-BE49-F238E27FC236}">
                <a16:creationId xmlns:a16="http://schemas.microsoft.com/office/drawing/2014/main" id="{35D36D3C-19AF-345A-130B-8920F3EA0957}"/>
              </a:ext>
            </a:extLst>
          </p:cNvPr>
          <p:cNvSpPr/>
          <p:nvPr/>
        </p:nvSpPr>
        <p:spPr>
          <a:xfrm>
            <a:off x="8042247" y="1473024"/>
            <a:ext cx="1918855" cy="407971"/>
          </a:xfrm>
          <a:prstGeom prst="rect">
            <a:avLst/>
          </a:prstGeom>
          <a:solidFill>
            <a:srgbClr val="194A80"/>
          </a:solidFill>
          <a:ln>
            <a:solidFill>
              <a:srgbClr val="194A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a:latin typeface="Noto Sans" panose="020B0502040504020204" pitchFamily="34" charset="0"/>
                <a:ea typeface="Noto Sans" panose="020B0502040504020204" pitchFamily="34" charset="0"/>
                <a:cs typeface="Noto Sans" panose="020B0502040504020204" pitchFamily="34" charset="0"/>
              </a:rPr>
              <a:t>bestuur</a:t>
            </a:r>
          </a:p>
        </p:txBody>
      </p:sp>
      <p:cxnSp>
        <p:nvCxnSpPr>
          <p:cNvPr id="9" name="Rechte verbindingslijn met pijl 8">
            <a:extLst>
              <a:ext uri="{FF2B5EF4-FFF2-40B4-BE49-F238E27FC236}">
                <a16:creationId xmlns:a16="http://schemas.microsoft.com/office/drawing/2014/main" id="{FD08103A-71C9-3163-2774-C2F5470CB6F7}"/>
              </a:ext>
            </a:extLst>
          </p:cNvPr>
          <p:cNvCxnSpPr>
            <a:cxnSpLocks/>
          </p:cNvCxnSpPr>
          <p:nvPr/>
        </p:nvCxnSpPr>
        <p:spPr>
          <a:xfrm flipH="1">
            <a:off x="1720767" y="1691324"/>
            <a:ext cx="1600075" cy="695978"/>
          </a:xfrm>
          <a:prstGeom prst="straightConnector1">
            <a:avLst/>
          </a:prstGeom>
          <a:ln w="12700">
            <a:solidFill>
              <a:srgbClr val="7030A0"/>
            </a:solidFill>
            <a:tailEnd type="oval"/>
          </a:ln>
        </p:spPr>
        <p:style>
          <a:lnRef idx="1">
            <a:schemeClr val="accent1"/>
          </a:lnRef>
          <a:fillRef idx="0">
            <a:schemeClr val="accent1"/>
          </a:fillRef>
          <a:effectRef idx="0">
            <a:schemeClr val="accent1"/>
          </a:effectRef>
          <a:fontRef idx="minor">
            <a:schemeClr val="tx1"/>
          </a:fontRef>
        </p:style>
      </p:cxnSp>
      <p:cxnSp>
        <p:nvCxnSpPr>
          <p:cNvPr id="10" name="Rechte verbindingslijn met pijl 9">
            <a:extLst>
              <a:ext uri="{FF2B5EF4-FFF2-40B4-BE49-F238E27FC236}">
                <a16:creationId xmlns:a16="http://schemas.microsoft.com/office/drawing/2014/main" id="{FD89FF15-EDD9-B0DB-EEB9-E9F72D17B21A}"/>
              </a:ext>
            </a:extLst>
          </p:cNvPr>
          <p:cNvCxnSpPr>
            <a:cxnSpLocks/>
          </p:cNvCxnSpPr>
          <p:nvPr/>
        </p:nvCxnSpPr>
        <p:spPr>
          <a:xfrm flipH="1">
            <a:off x="2365829" y="2387302"/>
            <a:ext cx="955013" cy="121915"/>
          </a:xfrm>
          <a:prstGeom prst="straightConnector1">
            <a:avLst/>
          </a:prstGeom>
          <a:ln w="12700">
            <a:solidFill>
              <a:srgbClr val="194A80"/>
            </a:solidFill>
            <a:tailEnd type="oval"/>
          </a:ln>
        </p:spPr>
        <p:style>
          <a:lnRef idx="1">
            <a:schemeClr val="accent1"/>
          </a:lnRef>
          <a:fillRef idx="0">
            <a:schemeClr val="accent1"/>
          </a:fillRef>
          <a:effectRef idx="0">
            <a:schemeClr val="accent1"/>
          </a:effectRef>
          <a:fontRef idx="minor">
            <a:schemeClr val="tx1"/>
          </a:fontRef>
        </p:style>
      </p:cxnSp>
      <p:cxnSp>
        <p:nvCxnSpPr>
          <p:cNvPr id="16" name="Rechte verbindingslijn met pijl 15">
            <a:extLst>
              <a:ext uri="{FF2B5EF4-FFF2-40B4-BE49-F238E27FC236}">
                <a16:creationId xmlns:a16="http://schemas.microsoft.com/office/drawing/2014/main" id="{6BFC64EC-C1D4-8C25-5D77-72E12EBFF7A5}"/>
              </a:ext>
            </a:extLst>
          </p:cNvPr>
          <p:cNvCxnSpPr>
            <a:cxnSpLocks/>
          </p:cNvCxnSpPr>
          <p:nvPr/>
        </p:nvCxnSpPr>
        <p:spPr>
          <a:xfrm flipH="1" flipV="1">
            <a:off x="2710564" y="2739464"/>
            <a:ext cx="610278" cy="288073"/>
          </a:xfrm>
          <a:prstGeom prst="straightConnector1">
            <a:avLst/>
          </a:prstGeom>
          <a:ln w="12700">
            <a:solidFill>
              <a:srgbClr val="7F7F7F"/>
            </a:solidFill>
            <a:tailEnd type="oval"/>
          </a:ln>
        </p:spPr>
        <p:style>
          <a:lnRef idx="1">
            <a:schemeClr val="accent1"/>
          </a:lnRef>
          <a:fillRef idx="0">
            <a:schemeClr val="accent1"/>
          </a:fillRef>
          <a:effectRef idx="0">
            <a:schemeClr val="accent1"/>
          </a:effectRef>
          <a:fontRef idx="minor">
            <a:schemeClr val="tx1"/>
          </a:fontRef>
        </p:style>
      </p:cxnSp>
      <p:cxnSp>
        <p:nvCxnSpPr>
          <p:cNvPr id="23" name="Rechte verbindingslijn met pijl 22">
            <a:extLst>
              <a:ext uri="{FF2B5EF4-FFF2-40B4-BE49-F238E27FC236}">
                <a16:creationId xmlns:a16="http://schemas.microsoft.com/office/drawing/2014/main" id="{E8EDA1F5-FDD0-5AAF-8BD2-B55B9520027C}"/>
              </a:ext>
            </a:extLst>
          </p:cNvPr>
          <p:cNvCxnSpPr>
            <a:cxnSpLocks/>
          </p:cNvCxnSpPr>
          <p:nvPr/>
        </p:nvCxnSpPr>
        <p:spPr>
          <a:xfrm flipH="1">
            <a:off x="1349829" y="2387302"/>
            <a:ext cx="1971013" cy="152400"/>
          </a:xfrm>
          <a:prstGeom prst="straightConnector1">
            <a:avLst/>
          </a:prstGeom>
          <a:ln w="12700">
            <a:solidFill>
              <a:srgbClr val="194A80"/>
            </a:solidFill>
            <a:tailEnd type="oval"/>
          </a:ln>
        </p:spPr>
        <p:style>
          <a:lnRef idx="1">
            <a:schemeClr val="accent1"/>
          </a:lnRef>
          <a:fillRef idx="0">
            <a:schemeClr val="accent1"/>
          </a:fillRef>
          <a:effectRef idx="0">
            <a:schemeClr val="accent1"/>
          </a:effectRef>
          <a:fontRef idx="minor">
            <a:schemeClr val="tx1"/>
          </a:fontRef>
        </p:style>
      </p:cxnSp>
      <p:sp>
        <p:nvSpPr>
          <p:cNvPr id="20" name="Rechthoek 19">
            <a:extLst>
              <a:ext uri="{FF2B5EF4-FFF2-40B4-BE49-F238E27FC236}">
                <a16:creationId xmlns:a16="http://schemas.microsoft.com/office/drawing/2014/main" id="{B806AC17-EA0B-C1F4-570B-B6D0A62A59AB}"/>
              </a:ext>
            </a:extLst>
          </p:cNvPr>
          <p:cNvSpPr/>
          <p:nvPr/>
        </p:nvSpPr>
        <p:spPr>
          <a:xfrm>
            <a:off x="3444539" y="2148389"/>
            <a:ext cx="1401654" cy="407971"/>
          </a:xfrm>
          <a:prstGeom prst="rect">
            <a:avLst/>
          </a:prstGeom>
          <a:noFill/>
          <a:ln w="19050">
            <a:solidFill>
              <a:srgbClr val="194A8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rPr>
              <a:t>2x </a:t>
            </a:r>
            <a:r>
              <a:rPr lang="nl-NL" sz="1100" dirty="0" err="1">
                <a:solidFill>
                  <a:schemeClr val="tx1"/>
                </a:solidFill>
                <a:latin typeface="Noto Sans" panose="020B0502040504020204" pitchFamily="34" charset="0"/>
                <a:ea typeface="Noto Sans" panose="020B0502040504020204" pitchFamily="34" charset="0"/>
                <a:cs typeface="Noto Sans" panose="020B0502040504020204" pitchFamily="34" charset="0"/>
              </a:rPr>
              <a:t>mr</a:t>
            </a:r>
            <a:endPar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endParaRPr>
          </a:p>
          <a:p>
            <a:pPr algn="ctr"/>
            <a:r>
              <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rPr>
              <a:t>-niveau BRIN</a:t>
            </a:r>
          </a:p>
        </p:txBody>
      </p:sp>
      <p:sp>
        <p:nvSpPr>
          <p:cNvPr id="21" name="Rechthoek 20">
            <a:extLst>
              <a:ext uri="{FF2B5EF4-FFF2-40B4-BE49-F238E27FC236}">
                <a16:creationId xmlns:a16="http://schemas.microsoft.com/office/drawing/2014/main" id="{25BD6FD6-2F57-BE90-BDE5-D462428A88B4}"/>
              </a:ext>
            </a:extLst>
          </p:cNvPr>
          <p:cNvSpPr/>
          <p:nvPr/>
        </p:nvSpPr>
        <p:spPr>
          <a:xfrm>
            <a:off x="3445111" y="2874962"/>
            <a:ext cx="1401654" cy="407971"/>
          </a:xfrm>
          <a:prstGeom prst="rect">
            <a:avLst/>
          </a:prstGeom>
          <a:noFill/>
          <a:ln w="19050">
            <a:solidFill>
              <a:srgbClr val="7F7F7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rPr>
              <a:t>8x </a:t>
            </a:r>
            <a:r>
              <a:rPr lang="nl-NL" sz="1100" dirty="0" err="1">
                <a:solidFill>
                  <a:schemeClr val="tx1"/>
                </a:solidFill>
                <a:latin typeface="Noto Sans" panose="020B0502040504020204" pitchFamily="34" charset="0"/>
                <a:ea typeface="Noto Sans" panose="020B0502040504020204" pitchFamily="34" charset="0"/>
                <a:cs typeface="Noto Sans" panose="020B0502040504020204" pitchFamily="34" charset="0"/>
              </a:rPr>
              <a:t>dr</a:t>
            </a:r>
            <a:endPar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endParaRPr>
          </a:p>
          <a:p>
            <a:pPr algn="ctr"/>
            <a:r>
              <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rPr>
              <a:t>-niveau </a:t>
            </a:r>
            <a:r>
              <a:rPr lang="nl-NL" sz="1100" dirty="0" err="1">
                <a:solidFill>
                  <a:schemeClr val="tx1"/>
                </a:solidFill>
                <a:latin typeface="Noto Sans" panose="020B0502040504020204" pitchFamily="34" charset="0"/>
                <a:ea typeface="Noto Sans" panose="020B0502040504020204" pitchFamily="34" charset="0"/>
                <a:cs typeface="Noto Sans" panose="020B0502040504020204" pitchFamily="34" charset="0"/>
              </a:rPr>
              <a:t>subbrin</a:t>
            </a:r>
            <a:endPar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endParaRPr>
          </a:p>
        </p:txBody>
      </p:sp>
      <p:sp>
        <p:nvSpPr>
          <p:cNvPr id="22" name="Rechthoek 21">
            <a:extLst>
              <a:ext uri="{FF2B5EF4-FFF2-40B4-BE49-F238E27FC236}">
                <a16:creationId xmlns:a16="http://schemas.microsoft.com/office/drawing/2014/main" id="{EAA8D0FF-D8AC-C521-D5D8-457AD27F47F2}"/>
              </a:ext>
            </a:extLst>
          </p:cNvPr>
          <p:cNvSpPr/>
          <p:nvPr/>
        </p:nvSpPr>
        <p:spPr>
          <a:xfrm>
            <a:off x="3444539" y="1487338"/>
            <a:ext cx="1401654" cy="407971"/>
          </a:xfrm>
          <a:prstGeom prst="rect">
            <a:avLst/>
          </a:prstGeom>
          <a:noFill/>
          <a:ln w="19050">
            <a:solidFill>
              <a:srgbClr val="7030A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err="1">
                <a:solidFill>
                  <a:schemeClr val="tx1"/>
                </a:solidFill>
                <a:latin typeface="Noto Sans" panose="020B0502040504020204" pitchFamily="34" charset="0"/>
                <a:ea typeface="Noto Sans" panose="020B0502040504020204" pitchFamily="34" charset="0"/>
                <a:cs typeface="Noto Sans" panose="020B0502040504020204" pitchFamily="34" charset="0"/>
              </a:rPr>
              <a:t>gmr</a:t>
            </a:r>
            <a:endPar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endParaRPr>
          </a:p>
          <a:p>
            <a:pPr algn="ctr"/>
            <a:r>
              <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rPr>
              <a:t>- niveau stichting</a:t>
            </a:r>
          </a:p>
        </p:txBody>
      </p:sp>
      <p:sp>
        <p:nvSpPr>
          <p:cNvPr id="4" name="Rechthoek 3">
            <a:extLst>
              <a:ext uri="{FF2B5EF4-FFF2-40B4-BE49-F238E27FC236}">
                <a16:creationId xmlns:a16="http://schemas.microsoft.com/office/drawing/2014/main" id="{44ECF179-725B-5295-B254-096B1DBDC9D0}"/>
              </a:ext>
            </a:extLst>
          </p:cNvPr>
          <p:cNvSpPr/>
          <p:nvPr/>
        </p:nvSpPr>
        <p:spPr>
          <a:xfrm>
            <a:off x="8063345" y="2148389"/>
            <a:ext cx="1918855" cy="407971"/>
          </a:xfrm>
          <a:prstGeom prst="rect">
            <a:avLst/>
          </a:prstGeom>
          <a:solidFill>
            <a:srgbClr val="194A80"/>
          </a:solidFill>
          <a:ln>
            <a:solidFill>
              <a:srgbClr val="194A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a:latin typeface="Noto Sans" panose="020B0502040504020204" pitchFamily="34" charset="0"/>
                <a:ea typeface="Noto Sans" panose="020B0502040504020204" pitchFamily="34" charset="0"/>
                <a:cs typeface="Noto Sans" panose="020B0502040504020204" pitchFamily="34" charset="0"/>
              </a:rPr>
              <a:t>bestuur (identiteit)</a:t>
            </a:r>
          </a:p>
        </p:txBody>
      </p:sp>
      <p:cxnSp>
        <p:nvCxnSpPr>
          <p:cNvPr id="11" name="Rechte verbindingslijn met pijl 10">
            <a:extLst>
              <a:ext uri="{FF2B5EF4-FFF2-40B4-BE49-F238E27FC236}">
                <a16:creationId xmlns:a16="http://schemas.microsoft.com/office/drawing/2014/main" id="{5291D5C0-8626-3254-4495-A424E7970544}"/>
              </a:ext>
            </a:extLst>
          </p:cNvPr>
          <p:cNvCxnSpPr>
            <a:cxnSpLocks/>
          </p:cNvCxnSpPr>
          <p:nvPr/>
        </p:nvCxnSpPr>
        <p:spPr>
          <a:xfrm flipV="1">
            <a:off x="5068661" y="2352374"/>
            <a:ext cx="2731637" cy="590"/>
          </a:xfrm>
          <a:prstGeom prst="straightConnector1">
            <a:avLst/>
          </a:prstGeom>
          <a:ln w="19050">
            <a:solidFill>
              <a:srgbClr val="D8117E"/>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2" name="Rechthoek 11">
            <a:extLst>
              <a:ext uri="{FF2B5EF4-FFF2-40B4-BE49-F238E27FC236}">
                <a16:creationId xmlns:a16="http://schemas.microsoft.com/office/drawing/2014/main" id="{DCA4EA9C-73FE-A93F-F3FB-10C702246668}"/>
              </a:ext>
            </a:extLst>
          </p:cNvPr>
          <p:cNvSpPr/>
          <p:nvPr/>
        </p:nvSpPr>
        <p:spPr>
          <a:xfrm>
            <a:off x="4946622" y="2870138"/>
            <a:ext cx="1808032" cy="407971"/>
          </a:xfrm>
          <a:prstGeom prst="rect">
            <a:avLst/>
          </a:prstGeom>
          <a:noFill/>
          <a:ln w="19050">
            <a:solidFill>
              <a:srgbClr val="7F7F7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100" dirty="0" err="1">
                <a:solidFill>
                  <a:schemeClr val="tx1"/>
                </a:solidFill>
                <a:latin typeface="Noto Sans" panose="020B0502040504020204" pitchFamily="34" charset="0"/>
                <a:ea typeface="Noto Sans" panose="020B0502040504020204" pitchFamily="34" charset="0"/>
                <a:cs typeface="Noto Sans" panose="020B0502040504020204" pitchFamily="34" charset="0"/>
              </a:rPr>
              <a:t>mrp</a:t>
            </a:r>
            <a:endPar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endParaRPr>
          </a:p>
          <a:p>
            <a:pPr algn="ctr"/>
            <a:r>
              <a:rPr lang="nl-NL" sz="1100" dirty="0">
                <a:solidFill>
                  <a:schemeClr val="tx1"/>
                </a:solidFill>
                <a:latin typeface="Noto Sans" panose="020B0502040504020204" pitchFamily="34" charset="0"/>
                <a:ea typeface="Noto Sans" panose="020B0502040504020204" pitchFamily="34" charset="0"/>
                <a:cs typeface="Noto Sans" panose="020B0502040504020204" pitchFamily="34" charset="0"/>
              </a:rPr>
              <a:t>-niveau dienstenbureau</a:t>
            </a:r>
          </a:p>
        </p:txBody>
      </p:sp>
      <p:cxnSp>
        <p:nvCxnSpPr>
          <p:cNvPr id="14" name="Rechte verbindingslijn met pijl 13">
            <a:extLst>
              <a:ext uri="{FF2B5EF4-FFF2-40B4-BE49-F238E27FC236}">
                <a16:creationId xmlns:a16="http://schemas.microsoft.com/office/drawing/2014/main" id="{75713D5C-AA84-62B7-4727-090BC2BB6711}"/>
              </a:ext>
            </a:extLst>
          </p:cNvPr>
          <p:cNvCxnSpPr>
            <a:cxnSpLocks/>
          </p:cNvCxnSpPr>
          <p:nvPr/>
        </p:nvCxnSpPr>
        <p:spPr>
          <a:xfrm flipV="1">
            <a:off x="6897463" y="3084098"/>
            <a:ext cx="902835" cy="1"/>
          </a:xfrm>
          <a:prstGeom prst="straightConnector1">
            <a:avLst/>
          </a:prstGeom>
          <a:ln w="19050">
            <a:solidFill>
              <a:srgbClr val="D8117E"/>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7" name="Rechte verbindingslijn met pijl 16">
            <a:extLst>
              <a:ext uri="{FF2B5EF4-FFF2-40B4-BE49-F238E27FC236}">
                <a16:creationId xmlns:a16="http://schemas.microsoft.com/office/drawing/2014/main" id="{1C0A160E-C949-D49A-EDF1-A336A9EAD271}"/>
              </a:ext>
            </a:extLst>
          </p:cNvPr>
          <p:cNvCxnSpPr>
            <a:cxnSpLocks/>
          </p:cNvCxnSpPr>
          <p:nvPr/>
        </p:nvCxnSpPr>
        <p:spPr>
          <a:xfrm flipV="1">
            <a:off x="5068660" y="1659012"/>
            <a:ext cx="2731637" cy="590"/>
          </a:xfrm>
          <a:prstGeom prst="straightConnector1">
            <a:avLst/>
          </a:prstGeom>
          <a:ln w="19050">
            <a:solidFill>
              <a:srgbClr val="D8117E"/>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18" name="Afbeelding 17">
            <a:extLst>
              <a:ext uri="{FF2B5EF4-FFF2-40B4-BE49-F238E27FC236}">
                <a16:creationId xmlns:a16="http://schemas.microsoft.com/office/drawing/2014/main" id="{08355027-A5C6-C570-5293-A61BA5D2B6EC}"/>
              </a:ext>
            </a:extLst>
          </p:cNvPr>
          <p:cNvPicPr>
            <a:picLocks noChangeAspect="1"/>
          </p:cNvPicPr>
          <p:nvPr/>
        </p:nvPicPr>
        <p:blipFill>
          <a:blip r:embed="rId4"/>
          <a:stretch>
            <a:fillRect/>
          </a:stretch>
        </p:blipFill>
        <p:spPr>
          <a:xfrm>
            <a:off x="10028926" y="0"/>
            <a:ext cx="2389497" cy="1536105"/>
          </a:xfrm>
          <a:prstGeom prst="rect">
            <a:avLst/>
          </a:prstGeom>
        </p:spPr>
      </p:pic>
    </p:spTree>
    <p:extLst>
      <p:ext uri="{BB962C8B-B14F-4D97-AF65-F5344CB8AC3E}">
        <p14:creationId xmlns:p14="http://schemas.microsoft.com/office/powerpoint/2010/main" val="38443580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75491" y="365125"/>
            <a:ext cx="11951853" cy="4428548"/>
          </a:xfrm>
        </p:spPr>
        <p:txBody>
          <a:bodyPr>
            <a:normAutofit/>
          </a:bodyPr>
          <a:lstStyle/>
          <a:p>
            <a:pPr algn="ctr"/>
            <a:br>
              <a:rPr lang="nl-NL" b="1" dirty="0"/>
            </a:br>
            <a:r>
              <a:rPr lang="nl-NL" sz="2800" b="1" dirty="0">
                <a:latin typeface="PT Serif"/>
              </a:rPr>
              <a:t>BIJLAGE 1- UITGANGSPUNTEN WET-EN REGELGEVING</a:t>
            </a:r>
            <a:br>
              <a:rPr lang="nl-NL" sz="2800" b="1" dirty="0">
                <a:latin typeface="PT Serif"/>
              </a:rPr>
            </a:br>
            <a:endParaRPr lang="nl-NL" sz="2800" dirty="0">
              <a:latin typeface="PT Serif"/>
            </a:endParaRPr>
          </a:p>
        </p:txBody>
      </p:sp>
      <p:pic>
        <p:nvPicPr>
          <p:cNvPr id="9" name="Afbeelding 8">
            <a:extLst>
              <a:ext uri="{FF2B5EF4-FFF2-40B4-BE49-F238E27FC236}">
                <a16:creationId xmlns:a16="http://schemas.microsoft.com/office/drawing/2014/main" id="{B351CEF8-B901-B1E4-8D71-91812C6A2F4D}"/>
              </a:ext>
            </a:extLst>
          </p:cNvPr>
          <p:cNvPicPr>
            <a:picLocks noChangeAspect="1"/>
          </p:cNvPicPr>
          <p:nvPr/>
        </p:nvPicPr>
        <p:blipFill>
          <a:blip r:embed="rId2"/>
          <a:stretch>
            <a:fillRect/>
          </a:stretch>
        </p:blipFill>
        <p:spPr>
          <a:xfrm>
            <a:off x="10028926" y="0"/>
            <a:ext cx="2389497" cy="1536105"/>
          </a:xfrm>
          <a:prstGeom prst="rect">
            <a:avLst/>
          </a:prstGeom>
        </p:spPr>
      </p:pic>
    </p:spTree>
    <p:extLst>
      <p:ext uri="{BB962C8B-B14F-4D97-AF65-F5344CB8AC3E}">
        <p14:creationId xmlns:p14="http://schemas.microsoft.com/office/powerpoint/2010/main" val="3374613175"/>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94cda7e5-2f7c-412b-8361-94fc00b8016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66EA7C482B3E24382BE769A2D77888C" ma:contentTypeVersion="12" ma:contentTypeDescription="Create a new document." ma:contentTypeScope="" ma:versionID="b358f250475391e646613603dc092029">
  <xsd:schema xmlns:xsd="http://www.w3.org/2001/XMLSchema" xmlns:xs="http://www.w3.org/2001/XMLSchema" xmlns:p="http://schemas.microsoft.com/office/2006/metadata/properties" xmlns:ns3="c6d4d012-b8f1-4914-a09a-e7670a843be1" xmlns:ns4="94cda7e5-2f7c-412b-8361-94fc00b80165" targetNamespace="http://schemas.microsoft.com/office/2006/metadata/properties" ma:root="true" ma:fieldsID="fb838743beab548759e015058d7eae16" ns3:_="" ns4:_="">
    <xsd:import namespace="c6d4d012-b8f1-4914-a09a-e7670a843be1"/>
    <xsd:import namespace="94cda7e5-2f7c-412b-8361-94fc00b80165"/>
    <xsd:element name="properties">
      <xsd:complexType>
        <xsd:sequence>
          <xsd:element name="documentManagement">
            <xsd:complexType>
              <xsd:all>
                <xsd:element ref="ns3:SharedWithUsers" minOccurs="0"/>
                <xsd:element ref="ns3:SharedWithDetails" minOccurs="0"/>
                <xsd:element ref="ns3:SharingHintHash" minOccurs="0"/>
                <xsd:element ref="ns3:LastSharedByUser" minOccurs="0"/>
                <xsd:element ref="ns3:LastSharedByTime" minOccurs="0"/>
                <xsd:element ref="ns4:MediaServiceMetadata" minOccurs="0"/>
                <xsd:element ref="ns4:MediaServiceFastMetadata" minOccurs="0"/>
                <xsd:element ref="ns4:MediaServiceDateTaken" minOccurs="0"/>
                <xsd:element ref="ns4:MediaServiceAutoTags" minOccurs="0"/>
                <xsd:element ref="ns4:MediaServiceLocation" minOccurs="0"/>
                <xsd:element ref="ns4:MediaServiceOCR" minOccurs="0"/>
                <xsd:element ref="ns4:MediaServiceGenerationTime" minOccurs="0"/>
                <xsd:element ref="ns4:MediaServiceEventHashCode" minOccurs="0"/>
                <xsd:element ref="ns4:MediaServiceAutoKeyPoints" minOccurs="0"/>
                <xsd:element ref="ns4:MediaServiceKeyPoints" minOccurs="0"/>
                <xsd:element ref="ns4:MediaLengthInSeconds" minOccurs="0"/>
                <xsd:element ref="ns4:_activity" minOccurs="0"/>
                <xsd:element ref="ns4:MediaServiceObjectDetectorVersions" minOccurs="0"/>
                <xsd:element ref="ns4:MediaServiceSystemTag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6d4d012-b8f1-4914-a09a-e7670a843be1"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element name="LastSharedByUser" ma:index="11" nillable="true" ma:displayName="Last Shared By User" ma:description="" ma:internalName="LastSharedByUser" ma:readOnly="true">
      <xsd:simpleType>
        <xsd:restriction base="dms:Note">
          <xsd:maxLength value="255"/>
        </xsd:restriction>
      </xsd:simpleType>
    </xsd:element>
    <xsd:element name="LastSharedByTime" ma:index="12"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94cda7e5-2f7c-412b-8361-94fc00b80165" elementFormDefault="qualified">
    <xsd:import namespace="http://schemas.microsoft.com/office/2006/documentManagement/types"/>
    <xsd:import namespace="http://schemas.microsoft.com/office/infopath/2007/PartnerControls"/>
    <xsd:element name="MediaServiceMetadata" ma:index="13" nillable="true" ma:displayName="MediaServiceMetadata" ma:hidden="true" ma:internalName="MediaServiceMetadata" ma:readOnly="true">
      <xsd:simpleType>
        <xsd:restriction base="dms:Note"/>
      </xsd:simpleType>
    </xsd:element>
    <xsd:element name="MediaServiceFastMetadata" ma:index="14" nillable="true" ma:displayName="MediaServiceFastMetadata" ma:hidden="true" ma:internalName="MediaServiceFastMetadata" ma:readOnly="true">
      <xsd:simpleType>
        <xsd:restriction base="dms:Note"/>
      </xsd:simpleType>
    </xsd:element>
    <xsd:element name="MediaServiceDateTaken" ma:index="15" nillable="true" ma:displayName="MediaServiceDateTaken" ma:description="" ma:hidden="true" ma:internalName="MediaServiceDateTaken" ma:readOnly="true">
      <xsd:simpleType>
        <xsd:restriction base="dms:Text"/>
      </xsd:simpleType>
    </xsd:element>
    <xsd:element name="MediaServiceAutoTags" ma:index="16" nillable="true" ma:displayName="MediaServiceAutoTags" ma:description="" ma:internalName="MediaServiceAutoTags" ma:readOnly="true">
      <xsd:simpleType>
        <xsd:restriction base="dms:Text"/>
      </xsd:simpleType>
    </xsd:element>
    <xsd:element name="MediaServiceLocation" ma:index="17" nillable="true" ma:displayName="MediaServiceLocation" ma:internalName="MediaServiceLocation" ma:readOnly="true">
      <xsd:simpleType>
        <xsd:restriction base="dms:Text"/>
      </xsd:simpleType>
    </xsd:element>
    <xsd:element name="MediaServiceOCR" ma:index="18" nillable="true" ma:displayName="MediaServiceOCR"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element name="MediaLengthInSeconds" ma:index="23" nillable="true" ma:displayName="MediaLengthInSeconds" ma:hidden="true" ma:internalName="MediaLengthInSeconds" ma:readOnly="true">
      <xsd:simpleType>
        <xsd:restriction base="dms:Unknown"/>
      </xsd:simpleType>
    </xsd:element>
    <xsd:element name="_activity" ma:index="24" nillable="true" ma:displayName="_activity" ma:default="" ma:hidden="true" ma:internalName="_activity">
      <xsd:simpleType>
        <xsd:restriction base="dms:Note"/>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SystemTags" ma:index="26" nillable="true" ma:displayName="MediaServiceSystemTags" ma:hidden="true" ma:internalName="MediaServiceSystemTags" ma:readOnly="true">
      <xsd:simpleType>
        <xsd:restriction base="dms:Note"/>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6A7BF9F-899B-4BF7-B677-066ECE1B4E5E}">
  <ds:schemaRefs>
    <ds:schemaRef ds:uri="http://schemas.microsoft.com/sharepoint/v3/contenttype/forms"/>
  </ds:schemaRefs>
</ds:datastoreItem>
</file>

<file path=customXml/itemProps2.xml><?xml version="1.0" encoding="utf-8"?>
<ds:datastoreItem xmlns:ds="http://schemas.openxmlformats.org/officeDocument/2006/customXml" ds:itemID="{2B10270F-76DB-41D0-9253-7242B84F4960}">
  <ds:schemaRef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94cda7e5-2f7c-412b-8361-94fc00b80165"/>
    <ds:schemaRef ds:uri="c6d4d012-b8f1-4914-a09a-e7670a843be1"/>
    <ds:schemaRef ds:uri="http://purl.org/dc/terms/"/>
    <ds:schemaRef ds:uri="http://www.w3.org/XML/1998/namespace"/>
    <ds:schemaRef ds:uri="http://purl.org/dc/dcmitype/"/>
  </ds:schemaRefs>
</ds:datastoreItem>
</file>

<file path=customXml/itemProps3.xml><?xml version="1.0" encoding="utf-8"?>
<ds:datastoreItem xmlns:ds="http://schemas.openxmlformats.org/officeDocument/2006/customXml" ds:itemID="{BC40EF78-F634-4D74-B98F-9C05BF122FE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6d4d012-b8f1-4914-a09a-e7670a843be1"/>
    <ds:schemaRef ds:uri="94cda7e5-2f7c-412b-8361-94fc00b8016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1923</Words>
  <Application>Microsoft Office PowerPoint</Application>
  <PresentationFormat>Breedbeeld</PresentationFormat>
  <Paragraphs>217</Paragraphs>
  <Slides>11</Slides>
  <Notes>6</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11</vt:i4>
      </vt:variant>
    </vt:vector>
  </HeadingPairs>
  <TitlesOfParts>
    <vt:vector size="17" baseType="lpstr">
      <vt:lpstr>Arial</vt:lpstr>
      <vt:lpstr>Calibri</vt:lpstr>
      <vt:lpstr>Calibri Light</vt:lpstr>
      <vt:lpstr>Noto Sans</vt:lpstr>
      <vt:lpstr>PT Serif</vt:lpstr>
      <vt:lpstr>Kantoorthema</vt:lpstr>
      <vt:lpstr>PowerPoint-presentatie</vt:lpstr>
      <vt:lpstr> AANLEIDING EN ONDERWERP</vt:lpstr>
      <vt:lpstr>MEDEZEGGENSCHAP NASSAUVINCENT </vt:lpstr>
      <vt:lpstr>PowerPoint-presentatie</vt:lpstr>
      <vt:lpstr>MEDEZEGGENSCHAP NASSAUVINCENT</vt:lpstr>
      <vt:lpstr>MEDEZEGGENSCHAP NASSAUVINCENT</vt:lpstr>
      <vt:lpstr>PowerPoint-presentatie</vt:lpstr>
      <vt:lpstr>MEDEZEGGENSCHAP NASSAUVINCENT</vt:lpstr>
      <vt:lpstr> BIJLAGE 1- UITGANGSPUNTEN WET-EN REGELGEVING </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Titel</dc:title>
  <dc:creator>Jochem Streefkerk</dc:creator>
  <cp:lastModifiedBy>Vellinga, A.</cp:lastModifiedBy>
  <cp:revision>21</cp:revision>
  <dcterms:created xsi:type="dcterms:W3CDTF">2021-10-20T20:24:41Z</dcterms:created>
  <dcterms:modified xsi:type="dcterms:W3CDTF">2024-03-26T12:21:35Z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0x010100466EA7C482B3E24382BE769A2D77888C</vt:lpwstr>
  </property>
  <property fmtid="{D5CDD505-2E9C-101B-9397-08002B2CF9AE}" pid="3" name="MediaServiceImageTags">
    <vt:lpwstr/>
  </property>
</Properties>
</file>